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Robo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6E6823-1594-4E35-9D04-5FFBD82D12A8}">
  <a:tblStyle styleId="{F66E6823-1594-4E35-9D04-5FFBD82D12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Roboto-italic.fntdata"/><Relationship Id="rId41" Type="http://schemas.openxmlformats.org/officeDocument/2006/relationships/slide" Target="slides/slide35.xml"/><Relationship Id="rId85" Type="http://schemas.openxmlformats.org/officeDocument/2006/relationships/font" Target="fonts/Robot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Robot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71dbec9f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71dbec9f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71dbec9f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71dbec9f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71dbec9f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71dbec9f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71dbec9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71dbec9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71dbec9f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71dbec9f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71dbec9f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71dbec9f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71dbec9f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f71dbec9f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71dbec9f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71dbec9f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71dbec9f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71dbec9f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71dbec9f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f71dbec9f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752f974d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752f974d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71dbec9f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71dbec9f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71dbec9f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71dbec9f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71dbec9f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f71dbec9f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71dbec9f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71dbec9f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71dbec9f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71dbec9f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752f97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f752f97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f752f974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f752f974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f71dbec9f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f71dbec9f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752f974d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752f974d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f71dbec9f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f71dbec9f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71dbec9f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71dbec9f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752f974d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f752f974d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71dbec9f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f71dbec9f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71dbec9fe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71dbec9fe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71dbec9f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71dbec9fe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71dbec9f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71dbec9f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71dbec9f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71dbec9f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752f974d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752f974d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752f974d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f752f974d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752f974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752f974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71dbec9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71dbec9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752f974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f752f974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752f974d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752f974d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f752f974d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f752f974d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f71dbec9f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f71dbec9f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752f974d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f752f974d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f71dbec9f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f71dbec9f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752f974d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f752f974d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752f974d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752f974d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f71dbec9f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f71dbec9f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f71dbec9f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f71dbec9f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752f974d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752f974d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71dbec9f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71dbec9f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f752f974d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f752f974d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752f974d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f752f974d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71dbec9f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f71dbec9f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f752f974d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f752f974d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f752f974d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f752f974d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71dbec9f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71dbec9f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f752f974d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f752f974d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752f974d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f752f974d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f71dbec9f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f71dbec9f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f752f974d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f752f974d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f71dbec9f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f71dbec9f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752f974d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f752f974d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71dbec9fe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f71dbec9f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752f974d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f752f974d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71dbec9f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f71dbec9f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752f974d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f752f974d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f71dbec9f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f71dbec9f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f752f974d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f752f974d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71dbec9f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71dbec9f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f71dbec9f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f71dbec9f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f752f974d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f752f974d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f71dbec9fe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f71dbec9fe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752f974d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752f974d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f71dbec9f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f71dbec9f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f752f974db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f752f974d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f752f974d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f752f974d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f752f974d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f752f974d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1dbec9f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1dbec9f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71dbec9fe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71dbec9f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3.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80.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21523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latin typeface="Times New Roman"/>
                <a:ea typeface="Times New Roman"/>
                <a:cs typeface="Times New Roman"/>
                <a:sym typeface="Times New Roman"/>
              </a:rPr>
              <a:t>Multimodal Machine Learning</a:t>
            </a:r>
            <a:endParaRPr sz="4500">
              <a:latin typeface="Times New Roman"/>
              <a:ea typeface="Times New Roman"/>
              <a:cs typeface="Times New Roman"/>
              <a:sym typeface="Times New Roman"/>
            </a:endParaRPr>
          </a:p>
        </p:txBody>
      </p:sp>
      <p:sp>
        <p:nvSpPr>
          <p:cNvPr id="86" name="Google Shape;86;p13"/>
          <p:cNvSpPr txBox="1"/>
          <p:nvPr>
            <p:ph idx="1" type="subTitle"/>
          </p:nvPr>
        </p:nvSpPr>
        <p:spPr>
          <a:xfrm>
            <a:off x="460950" y="3619150"/>
            <a:ext cx="82221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Compiled by Khadijah Ahmed and Debayan Mukhopadhyay, Department of Computer Science and Engineering, University of Calcutta</a:t>
            </a:r>
            <a:endParaRPr b="1" sz="16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7" name="Google Shape;87;p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idx="4294967295" type="body"/>
          </p:nvPr>
        </p:nvSpPr>
        <p:spPr>
          <a:xfrm>
            <a:off x="373650" y="193400"/>
            <a:ext cx="8396700" cy="6600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Core Challenges for Multimodal Learning</a:t>
            </a:r>
            <a:endParaRPr b="1" sz="3500">
              <a:solidFill>
                <a:schemeClr val="lt1"/>
              </a:solidFill>
              <a:latin typeface="Times New Roman"/>
              <a:ea typeface="Times New Roman"/>
              <a:cs typeface="Times New Roman"/>
              <a:sym typeface="Times New Roman"/>
            </a:endParaRPr>
          </a:p>
        </p:txBody>
      </p:sp>
      <p:pic>
        <p:nvPicPr>
          <p:cNvPr id="200" name="Google Shape;200;p22"/>
          <p:cNvPicPr preferRelativeResize="0"/>
          <p:nvPr/>
        </p:nvPicPr>
        <p:blipFill>
          <a:blip r:embed="rId3">
            <a:alphaModFix/>
          </a:blip>
          <a:stretch>
            <a:fillRect/>
          </a:stretch>
        </p:blipFill>
        <p:spPr>
          <a:xfrm>
            <a:off x="1527361" y="968227"/>
            <a:ext cx="6089277" cy="2800900"/>
          </a:xfrm>
          <a:prstGeom prst="rect">
            <a:avLst/>
          </a:prstGeom>
          <a:noFill/>
          <a:ln>
            <a:noFill/>
          </a:ln>
        </p:spPr>
      </p:pic>
      <p:sp>
        <p:nvSpPr>
          <p:cNvPr id="201" name="Google Shape;201;p22"/>
          <p:cNvSpPr txBox="1"/>
          <p:nvPr>
            <p:ph idx="4294967295" type="body"/>
          </p:nvPr>
        </p:nvSpPr>
        <p:spPr>
          <a:xfrm>
            <a:off x="670050" y="3977300"/>
            <a:ext cx="7803900" cy="1072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Core challenges in multimodal learning include representation, alignment, reasoning, generation, transference, and quantification, each addressing a unique aspect of integrating and leveraging diverse data modalities.</a:t>
            </a:r>
            <a:endParaRPr>
              <a:latin typeface="Times New Roman"/>
              <a:ea typeface="Times New Roman"/>
              <a:cs typeface="Times New Roman"/>
              <a:sym typeface="Times New Roman"/>
            </a:endParaRPr>
          </a:p>
        </p:txBody>
      </p:sp>
      <p:sp>
        <p:nvSpPr>
          <p:cNvPr id="202" name="Google Shape;202;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1: Representation</a:t>
            </a:r>
            <a:endParaRPr b="1">
              <a:latin typeface="Times New Roman"/>
              <a:ea typeface="Times New Roman"/>
              <a:cs typeface="Times New Roman"/>
              <a:sym typeface="Times New Roman"/>
            </a:endParaRPr>
          </a:p>
        </p:txBody>
      </p:sp>
      <p:sp>
        <p:nvSpPr>
          <p:cNvPr id="208" name="Google Shape;208;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4"/>
          <p:cNvPicPr preferRelativeResize="0"/>
          <p:nvPr/>
        </p:nvPicPr>
        <p:blipFill>
          <a:blip r:embed="rId3">
            <a:alphaModFix/>
          </a:blip>
          <a:stretch>
            <a:fillRect/>
          </a:stretch>
        </p:blipFill>
        <p:spPr>
          <a:xfrm>
            <a:off x="2086213" y="1831550"/>
            <a:ext cx="4708201" cy="1933231"/>
          </a:xfrm>
          <a:prstGeom prst="rect">
            <a:avLst/>
          </a:prstGeom>
          <a:noFill/>
          <a:ln>
            <a:noFill/>
          </a:ln>
        </p:spPr>
      </p:pic>
      <p:pic>
        <p:nvPicPr>
          <p:cNvPr id="214" name="Google Shape;214;p24"/>
          <p:cNvPicPr preferRelativeResize="0"/>
          <p:nvPr/>
        </p:nvPicPr>
        <p:blipFill>
          <a:blip r:embed="rId4">
            <a:alphaModFix/>
          </a:blip>
          <a:stretch>
            <a:fillRect/>
          </a:stretch>
        </p:blipFill>
        <p:spPr>
          <a:xfrm>
            <a:off x="2169563" y="3467400"/>
            <a:ext cx="920776" cy="1223640"/>
          </a:xfrm>
          <a:prstGeom prst="rect">
            <a:avLst/>
          </a:prstGeom>
          <a:noFill/>
          <a:ln>
            <a:noFill/>
          </a:ln>
        </p:spPr>
      </p:pic>
      <p:pic>
        <p:nvPicPr>
          <p:cNvPr id="215" name="Google Shape;215;p24"/>
          <p:cNvPicPr preferRelativeResize="0"/>
          <p:nvPr/>
        </p:nvPicPr>
        <p:blipFill>
          <a:blip r:embed="rId5">
            <a:alphaModFix/>
          </a:blip>
          <a:stretch>
            <a:fillRect/>
          </a:stretch>
        </p:blipFill>
        <p:spPr>
          <a:xfrm>
            <a:off x="3980661" y="3842076"/>
            <a:ext cx="1147325" cy="1089749"/>
          </a:xfrm>
          <a:prstGeom prst="rect">
            <a:avLst/>
          </a:prstGeom>
          <a:noFill/>
          <a:ln>
            <a:noFill/>
          </a:ln>
        </p:spPr>
      </p:pic>
      <p:pic>
        <p:nvPicPr>
          <p:cNvPr id="216" name="Google Shape;216;p24"/>
          <p:cNvPicPr preferRelativeResize="0"/>
          <p:nvPr/>
        </p:nvPicPr>
        <p:blipFill>
          <a:blip r:embed="rId6">
            <a:alphaModFix/>
          </a:blip>
          <a:stretch>
            <a:fillRect/>
          </a:stretch>
        </p:blipFill>
        <p:spPr>
          <a:xfrm>
            <a:off x="5942718" y="3547579"/>
            <a:ext cx="1115070" cy="1063281"/>
          </a:xfrm>
          <a:prstGeom prst="rect">
            <a:avLst/>
          </a:prstGeom>
          <a:noFill/>
          <a:ln>
            <a:noFill/>
          </a:ln>
        </p:spPr>
      </p:pic>
      <p:sp>
        <p:nvSpPr>
          <p:cNvPr id="217" name="Google Shape;217;p24"/>
          <p:cNvSpPr txBox="1"/>
          <p:nvPr>
            <p:ph idx="4294967295" type="body"/>
          </p:nvPr>
        </p:nvSpPr>
        <p:spPr>
          <a:xfrm>
            <a:off x="893850" y="288550"/>
            <a:ext cx="7356300" cy="134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Learning effective representations in multimodal learning involves overcoming </a:t>
            </a:r>
            <a:r>
              <a:rPr lang="en">
                <a:latin typeface="Times New Roman"/>
                <a:ea typeface="Times New Roman"/>
                <a:cs typeface="Times New Roman"/>
                <a:sym typeface="Times New Roman"/>
              </a:rPr>
              <a:t>sub-challenges</a:t>
            </a:r>
            <a:r>
              <a:rPr lang="en">
                <a:latin typeface="Times New Roman"/>
                <a:ea typeface="Times New Roman"/>
                <a:cs typeface="Times New Roman"/>
                <a:sym typeface="Times New Roman"/>
              </a:rPr>
              <a:t> like fusion to combine data, coordination to align information across modalities, and fission to separate modality-specific features.</a:t>
            </a:r>
            <a:endParaRPr>
              <a:latin typeface="Times New Roman"/>
              <a:ea typeface="Times New Roman"/>
              <a:cs typeface="Times New Roman"/>
              <a:sym typeface="Times New Roman"/>
            </a:endParaRPr>
          </a:p>
        </p:txBody>
      </p:sp>
      <p:sp>
        <p:nvSpPr>
          <p:cNvPr id="218" name="Google Shape;218;p24"/>
          <p:cNvSpPr/>
          <p:nvPr/>
        </p:nvSpPr>
        <p:spPr>
          <a:xfrm>
            <a:off x="1985925" y="1786725"/>
            <a:ext cx="5071800" cy="317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9" name="Google Shape;219;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28492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Representation Fusion</a:t>
            </a:r>
            <a:endParaRPr>
              <a:latin typeface="Times New Roman"/>
              <a:ea typeface="Times New Roman"/>
              <a:cs typeface="Times New Roman"/>
              <a:sym typeface="Times New Roman"/>
            </a:endParaRPr>
          </a:p>
        </p:txBody>
      </p:sp>
      <p:pic>
        <p:nvPicPr>
          <p:cNvPr id="225" name="Google Shape;225;p25"/>
          <p:cNvPicPr preferRelativeResize="0"/>
          <p:nvPr/>
        </p:nvPicPr>
        <p:blipFill rotWithShape="1">
          <a:blip r:embed="rId3">
            <a:alphaModFix/>
          </a:blip>
          <a:srcRect b="0" l="3952" r="1947" t="0"/>
          <a:stretch/>
        </p:blipFill>
        <p:spPr>
          <a:xfrm>
            <a:off x="4637850" y="1520675"/>
            <a:ext cx="4424050" cy="1906074"/>
          </a:xfrm>
          <a:prstGeom prst="rect">
            <a:avLst/>
          </a:prstGeom>
          <a:noFill/>
          <a:ln>
            <a:noFill/>
          </a:ln>
        </p:spPr>
      </p:pic>
      <p:sp>
        <p:nvSpPr>
          <p:cNvPr id="226" name="Google Shape;226;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4294967295" type="subTitle"/>
          </p:nvPr>
        </p:nvSpPr>
        <p:spPr>
          <a:xfrm>
            <a:off x="1622250" y="518925"/>
            <a:ext cx="5899500" cy="1265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1"/>
                </a:solidFill>
                <a:latin typeface="Times New Roman"/>
                <a:ea typeface="Times New Roman"/>
                <a:cs typeface="Times New Roman"/>
                <a:sym typeface="Times New Roman"/>
              </a:rPr>
              <a:t>To learn a joint representation that models cross-modal interactions between individual elements of different modalities.</a:t>
            </a:r>
            <a:endParaRPr sz="2200">
              <a:solidFill>
                <a:schemeClr val="accent1"/>
              </a:solidFill>
              <a:latin typeface="Times New Roman"/>
              <a:ea typeface="Times New Roman"/>
              <a:cs typeface="Times New Roman"/>
              <a:sym typeface="Times New Roman"/>
            </a:endParaRPr>
          </a:p>
        </p:txBody>
      </p:sp>
      <p:pic>
        <p:nvPicPr>
          <p:cNvPr id="232" name="Google Shape;232;p26"/>
          <p:cNvPicPr preferRelativeResize="0"/>
          <p:nvPr/>
        </p:nvPicPr>
        <p:blipFill>
          <a:blip r:embed="rId3">
            <a:alphaModFix/>
          </a:blip>
          <a:stretch>
            <a:fillRect/>
          </a:stretch>
        </p:blipFill>
        <p:spPr>
          <a:xfrm>
            <a:off x="261938" y="2571750"/>
            <a:ext cx="8620125" cy="2057400"/>
          </a:xfrm>
          <a:prstGeom prst="rect">
            <a:avLst/>
          </a:prstGeom>
          <a:noFill/>
          <a:ln cap="flat" cmpd="sng" w="9525">
            <a:solidFill>
              <a:schemeClr val="dk1"/>
            </a:solidFill>
            <a:prstDash val="solid"/>
            <a:round/>
            <a:headEnd len="sm" w="sm" type="none"/>
            <a:tailEnd len="sm" w="sm" type="none"/>
          </a:ln>
        </p:spPr>
      </p:pic>
      <p:sp>
        <p:nvSpPr>
          <p:cNvPr id="233" name="Google Shape;233;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585200" y="207250"/>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Additive Fusion</a:t>
            </a:r>
            <a:endParaRPr b="1" sz="3500">
              <a:solidFill>
                <a:schemeClr val="lt1"/>
              </a:solidFill>
              <a:latin typeface="Times New Roman"/>
              <a:ea typeface="Times New Roman"/>
              <a:cs typeface="Times New Roman"/>
              <a:sym typeface="Times New Roman"/>
            </a:endParaRPr>
          </a:p>
        </p:txBody>
      </p:sp>
      <p:sp>
        <p:nvSpPr>
          <p:cNvPr id="239" name="Google Shape;239;p27"/>
          <p:cNvSpPr txBox="1"/>
          <p:nvPr>
            <p:ph idx="4294967295" type="body"/>
          </p:nvPr>
        </p:nvSpPr>
        <p:spPr>
          <a:xfrm>
            <a:off x="461425" y="3668425"/>
            <a:ext cx="4826100" cy="1403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The features of modality A and modality B are combined through simple addition, where each modality contributes independently to the final representation.</a:t>
            </a:r>
            <a:endParaRPr>
              <a:latin typeface="Times New Roman"/>
              <a:ea typeface="Times New Roman"/>
              <a:cs typeface="Times New Roman"/>
              <a:sym typeface="Times New Roman"/>
            </a:endParaRPr>
          </a:p>
        </p:txBody>
      </p:sp>
      <p:pic>
        <p:nvPicPr>
          <p:cNvPr id="240" name="Google Shape;240;p27"/>
          <p:cNvPicPr preferRelativeResize="0"/>
          <p:nvPr/>
        </p:nvPicPr>
        <p:blipFill>
          <a:blip r:embed="rId3">
            <a:alphaModFix/>
          </a:blip>
          <a:stretch>
            <a:fillRect/>
          </a:stretch>
        </p:blipFill>
        <p:spPr>
          <a:xfrm>
            <a:off x="2109775" y="1251100"/>
            <a:ext cx="4924425" cy="2124075"/>
          </a:xfrm>
          <a:prstGeom prst="rect">
            <a:avLst/>
          </a:prstGeom>
          <a:noFill/>
          <a:ln cap="flat" cmpd="sng" w="9525">
            <a:solidFill>
              <a:schemeClr val="dk1"/>
            </a:solidFill>
            <a:prstDash val="solid"/>
            <a:round/>
            <a:headEnd len="sm" w="sm" type="none"/>
            <a:tailEnd len="sm" w="sm" type="none"/>
          </a:ln>
        </p:spPr>
      </p:pic>
      <p:pic>
        <p:nvPicPr>
          <p:cNvPr id="241" name="Google Shape;241;p27"/>
          <p:cNvPicPr preferRelativeResize="0"/>
          <p:nvPr/>
        </p:nvPicPr>
        <p:blipFill rotWithShape="1">
          <a:blip r:embed="rId4">
            <a:alphaModFix/>
          </a:blip>
          <a:srcRect b="0" l="0" r="39176" t="0"/>
          <a:stretch/>
        </p:blipFill>
        <p:spPr>
          <a:xfrm>
            <a:off x="5977750" y="4021612"/>
            <a:ext cx="2478007" cy="696725"/>
          </a:xfrm>
          <a:prstGeom prst="rect">
            <a:avLst/>
          </a:prstGeom>
          <a:noFill/>
          <a:ln cap="flat" cmpd="sng" w="9525">
            <a:solidFill>
              <a:schemeClr val="dk1"/>
            </a:solidFill>
            <a:prstDash val="solid"/>
            <a:round/>
            <a:headEnd len="sm" w="sm" type="none"/>
            <a:tailEnd len="sm" w="sm" type="none"/>
          </a:ln>
        </p:spPr>
      </p:pic>
      <p:sp>
        <p:nvSpPr>
          <p:cNvPr id="242" name="Google Shape;242;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585200" y="207250"/>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Multiplicative Fusion</a:t>
            </a:r>
            <a:endParaRPr b="1" sz="3500">
              <a:solidFill>
                <a:schemeClr val="lt1"/>
              </a:solidFill>
              <a:latin typeface="Times New Roman"/>
              <a:ea typeface="Times New Roman"/>
              <a:cs typeface="Times New Roman"/>
              <a:sym typeface="Times New Roman"/>
            </a:endParaRPr>
          </a:p>
        </p:txBody>
      </p:sp>
      <p:sp>
        <p:nvSpPr>
          <p:cNvPr id="248" name="Google Shape;248;p28"/>
          <p:cNvSpPr txBox="1"/>
          <p:nvPr>
            <p:ph idx="4294967295" type="body"/>
          </p:nvPr>
        </p:nvSpPr>
        <p:spPr>
          <a:xfrm>
            <a:off x="517075" y="3317675"/>
            <a:ext cx="5379900" cy="1712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Features from modalities A and B are combined multiplicatively using a bilinear operation, which takes the outer product of their feature vectors to form a matrix capturing all possible pairwise interactions between them.</a:t>
            </a:r>
            <a:endParaRPr>
              <a:latin typeface="Times New Roman"/>
              <a:ea typeface="Times New Roman"/>
              <a:cs typeface="Times New Roman"/>
              <a:sym typeface="Times New Roman"/>
            </a:endParaRPr>
          </a:p>
        </p:txBody>
      </p:sp>
      <p:pic>
        <p:nvPicPr>
          <p:cNvPr id="249" name="Google Shape;249;p28"/>
          <p:cNvPicPr preferRelativeResize="0"/>
          <p:nvPr/>
        </p:nvPicPr>
        <p:blipFill>
          <a:blip r:embed="rId3">
            <a:alphaModFix/>
          </a:blip>
          <a:stretch>
            <a:fillRect/>
          </a:stretch>
        </p:blipFill>
        <p:spPr>
          <a:xfrm>
            <a:off x="2351360" y="1148175"/>
            <a:ext cx="4441274" cy="1979175"/>
          </a:xfrm>
          <a:prstGeom prst="rect">
            <a:avLst/>
          </a:prstGeom>
          <a:noFill/>
          <a:ln cap="flat" cmpd="sng" w="9525">
            <a:solidFill>
              <a:schemeClr val="dk1"/>
            </a:solidFill>
            <a:prstDash val="solid"/>
            <a:round/>
            <a:headEnd len="sm" w="sm" type="none"/>
            <a:tailEnd len="sm" w="sm" type="none"/>
          </a:ln>
        </p:spPr>
      </p:pic>
      <p:pic>
        <p:nvPicPr>
          <p:cNvPr id="250" name="Google Shape;250;p28"/>
          <p:cNvPicPr preferRelativeResize="0"/>
          <p:nvPr/>
        </p:nvPicPr>
        <p:blipFill>
          <a:blip r:embed="rId4">
            <a:alphaModFix/>
          </a:blip>
          <a:stretch>
            <a:fillRect/>
          </a:stretch>
        </p:blipFill>
        <p:spPr>
          <a:xfrm>
            <a:off x="6398935" y="3927200"/>
            <a:ext cx="2046565" cy="493036"/>
          </a:xfrm>
          <a:prstGeom prst="rect">
            <a:avLst/>
          </a:prstGeom>
          <a:noFill/>
          <a:ln cap="flat" cmpd="sng" w="9525">
            <a:solidFill>
              <a:schemeClr val="dk1"/>
            </a:solidFill>
            <a:prstDash val="solid"/>
            <a:round/>
            <a:headEnd len="sm" w="sm" type="none"/>
            <a:tailEnd len="sm" w="sm" type="none"/>
          </a:ln>
        </p:spPr>
      </p:pic>
      <p:sp>
        <p:nvSpPr>
          <p:cNvPr id="251" name="Google Shape;251;p2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585200" y="207250"/>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Tensor </a:t>
            </a:r>
            <a:r>
              <a:rPr b="1" lang="en" sz="3500">
                <a:solidFill>
                  <a:schemeClr val="lt1"/>
                </a:solidFill>
                <a:latin typeface="Times New Roman"/>
                <a:ea typeface="Times New Roman"/>
                <a:cs typeface="Times New Roman"/>
                <a:sym typeface="Times New Roman"/>
              </a:rPr>
              <a:t>Fusion</a:t>
            </a:r>
            <a:endParaRPr b="1" sz="3500">
              <a:solidFill>
                <a:schemeClr val="lt1"/>
              </a:solidFill>
              <a:latin typeface="Times New Roman"/>
              <a:ea typeface="Times New Roman"/>
              <a:cs typeface="Times New Roman"/>
              <a:sym typeface="Times New Roman"/>
            </a:endParaRPr>
          </a:p>
        </p:txBody>
      </p:sp>
      <p:sp>
        <p:nvSpPr>
          <p:cNvPr id="257" name="Google Shape;257;p29"/>
          <p:cNvSpPr txBox="1"/>
          <p:nvPr>
            <p:ph idx="4294967295" type="body"/>
          </p:nvPr>
        </p:nvSpPr>
        <p:spPr>
          <a:xfrm>
            <a:off x="313875" y="3472475"/>
            <a:ext cx="5379900" cy="1402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Tensor fusion extends multiplicative interactions by creating a high-dimensional tensor that captures both the direct features of modalities A and B and their pairwise multiplicative combinations.</a:t>
            </a:r>
            <a:endParaRPr>
              <a:latin typeface="Times New Roman"/>
              <a:ea typeface="Times New Roman"/>
              <a:cs typeface="Times New Roman"/>
              <a:sym typeface="Times New Roman"/>
            </a:endParaRPr>
          </a:p>
        </p:txBody>
      </p:sp>
      <p:pic>
        <p:nvPicPr>
          <p:cNvPr id="258" name="Google Shape;258;p29"/>
          <p:cNvPicPr preferRelativeResize="0"/>
          <p:nvPr/>
        </p:nvPicPr>
        <p:blipFill>
          <a:blip r:embed="rId3">
            <a:alphaModFix/>
          </a:blip>
          <a:stretch>
            <a:fillRect/>
          </a:stretch>
        </p:blipFill>
        <p:spPr>
          <a:xfrm>
            <a:off x="5908675" y="3907450"/>
            <a:ext cx="2960150" cy="532525"/>
          </a:xfrm>
          <a:prstGeom prst="rect">
            <a:avLst/>
          </a:prstGeom>
          <a:noFill/>
          <a:ln cap="flat" cmpd="sng" w="9525">
            <a:solidFill>
              <a:schemeClr val="dk1"/>
            </a:solidFill>
            <a:prstDash val="solid"/>
            <a:round/>
            <a:headEnd len="sm" w="sm" type="none"/>
            <a:tailEnd len="sm" w="sm" type="none"/>
          </a:ln>
        </p:spPr>
      </p:pic>
      <p:pic>
        <p:nvPicPr>
          <p:cNvPr id="259" name="Google Shape;259;p29"/>
          <p:cNvPicPr preferRelativeResize="0"/>
          <p:nvPr/>
        </p:nvPicPr>
        <p:blipFill>
          <a:blip r:embed="rId4">
            <a:alphaModFix/>
          </a:blip>
          <a:stretch>
            <a:fillRect/>
          </a:stretch>
        </p:blipFill>
        <p:spPr>
          <a:xfrm>
            <a:off x="1487774" y="1222375"/>
            <a:ext cx="6168476" cy="2104650"/>
          </a:xfrm>
          <a:prstGeom prst="rect">
            <a:avLst/>
          </a:prstGeom>
          <a:noFill/>
          <a:ln cap="flat" cmpd="sng" w="9525">
            <a:solidFill>
              <a:schemeClr val="dk1"/>
            </a:solidFill>
            <a:prstDash val="solid"/>
            <a:round/>
            <a:headEnd len="sm" w="sm" type="none"/>
            <a:tailEnd len="sm" w="sm" type="none"/>
          </a:ln>
        </p:spPr>
      </p:pic>
      <p:sp>
        <p:nvSpPr>
          <p:cNvPr id="260" name="Google Shape;260;p2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1585200" y="41875"/>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Gated </a:t>
            </a:r>
            <a:r>
              <a:rPr b="1" lang="en" sz="3500">
                <a:solidFill>
                  <a:schemeClr val="lt1"/>
                </a:solidFill>
                <a:latin typeface="Times New Roman"/>
                <a:ea typeface="Times New Roman"/>
                <a:cs typeface="Times New Roman"/>
                <a:sym typeface="Times New Roman"/>
              </a:rPr>
              <a:t>Fusion</a:t>
            </a:r>
            <a:endParaRPr b="1" sz="3500">
              <a:solidFill>
                <a:schemeClr val="lt1"/>
              </a:solidFill>
              <a:latin typeface="Times New Roman"/>
              <a:ea typeface="Times New Roman"/>
              <a:cs typeface="Times New Roman"/>
              <a:sym typeface="Times New Roman"/>
            </a:endParaRPr>
          </a:p>
        </p:txBody>
      </p:sp>
      <p:sp>
        <p:nvSpPr>
          <p:cNvPr id="266" name="Google Shape;266;p30"/>
          <p:cNvSpPr txBox="1"/>
          <p:nvPr>
            <p:ph idx="4294967295" type="body"/>
          </p:nvPr>
        </p:nvSpPr>
        <p:spPr>
          <a:xfrm>
            <a:off x="89750" y="3523550"/>
            <a:ext cx="5379900" cy="165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Gated fusion is a technique that uses attention mechanisms to dynamically weigh the contribution of each modality before fusing them, allowing the model to focus more on the relevant features from each modality for a given task.</a:t>
            </a:r>
            <a:endParaRPr>
              <a:latin typeface="Times New Roman"/>
              <a:ea typeface="Times New Roman"/>
              <a:cs typeface="Times New Roman"/>
              <a:sym typeface="Times New Roman"/>
            </a:endParaRPr>
          </a:p>
        </p:txBody>
      </p:sp>
      <p:pic>
        <p:nvPicPr>
          <p:cNvPr id="267" name="Google Shape;267;p30"/>
          <p:cNvPicPr preferRelativeResize="0"/>
          <p:nvPr/>
        </p:nvPicPr>
        <p:blipFill>
          <a:blip r:embed="rId3">
            <a:alphaModFix/>
          </a:blip>
          <a:stretch>
            <a:fillRect/>
          </a:stretch>
        </p:blipFill>
        <p:spPr>
          <a:xfrm>
            <a:off x="2178050" y="870425"/>
            <a:ext cx="4441825" cy="2575168"/>
          </a:xfrm>
          <a:prstGeom prst="rect">
            <a:avLst/>
          </a:prstGeom>
          <a:noFill/>
          <a:ln cap="flat" cmpd="sng" w="9525">
            <a:solidFill>
              <a:schemeClr val="dk1"/>
            </a:solidFill>
            <a:prstDash val="solid"/>
            <a:round/>
            <a:headEnd len="sm" w="sm" type="none"/>
            <a:tailEnd len="sm" w="sm" type="none"/>
          </a:ln>
        </p:spPr>
      </p:pic>
      <p:pic>
        <p:nvPicPr>
          <p:cNvPr id="268" name="Google Shape;268;p30"/>
          <p:cNvPicPr preferRelativeResize="0"/>
          <p:nvPr/>
        </p:nvPicPr>
        <p:blipFill>
          <a:blip r:embed="rId4">
            <a:alphaModFix/>
          </a:blip>
          <a:stretch>
            <a:fillRect/>
          </a:stretch>
        </p:blipFill>
        <p:spPr>
          <a:xfrm>
            <a:off x="5520725" y="3845725"/>
            <a:ext cx="3573150" cy="459200"/>
          </a:xfrm>
          <a:prstGeom prst="rect">
            <a:avLst/>
          </a:prstGeom>
          <a:noFill/>
          <a:ln cap="flat" cmpd="sng" w="9525">
            <a:solidFill>
              <a:schemeClr val="dk1"/>
            </a:solidFill>
            <a:prstDash val="solid"/>
            <a:round/>
            <a:headEnd len="sm" w="sm" type="none"/>
            <a:tailEnd len="sm" w="sm" type="none"/>
          </a:ln>
        </p:spPr>
      </p:pic>
      <p:sp>
        <p:nvSpPr>
          <p:cNvPr id="269" name="Google Shape;269;p30"/>
          <p:cNvSpPr txBox="1"/>
          <p:nvPr>
            <p:ph idx="4294967295" type="body"/>
          </p:nvPr>
        </p:nvSpPr>
        <p:spPr>
          <a:xfrm>
            <a:off x="5726750" y="4473700"/>
            <a:ext cx="3161100" cy="45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g</a:t>
            </a:r>
            <a:r>
              <a:rPr baseline="-25000" lang="en">
                <a:latin typeface="Times New Roman"/>
                <a:ea typeface="Times New Roman"/>
                <a:cs typeface="Times New Roman"/>
                <a:sym typeface="Times New Roman"/>
              </a:rPr>
              <a:t>A </a:t>
            </a:r>
            <a:r>
              <a:rPr lang="en">
                <a:latin typeface="Times New Roman"/>
                <a:ea typeface="Times New Roman"/>
                <a:cs typeface="Times New Roman"/>
                <a:sym typeface="Times New Roman"/>
              </a:rPr>
              <a:t>and g</a:t>
            </a:r>
            <a:r>
              <a:rPr baseline="-25000" lang="en">
                <a:latin typeface="Times New Roman"/>
                <a:ea typeface="Times New Roman"/>
                <a:cs typeface="Times New Roman"/>
                <a:sym typeface="Times New Roman"/>
              </a:rPr>
              <a:t>B </a:t>
            </a:r>
            <a:r>
              <a:rPr lang="en">
                <a:latin typeface="Times New Roman"/>
                <a:ea typeface="Times New Roman"/>
                <a:cs typeface="Times New Roman"/>
                <a:sym typeface="Times New Roman"/>
              </a:rPr>
              <a:t>are attention functions.</a:t>
            </a:r>
            <a:endParaRPr>
              <a:latin typeface="Times New Roman"/>
              <a:ea typeface="Times New Roman"/>
              <a:cs typeface="Times New Roman"/>
              <a:sym typeface="Times New Roman"/>
            </a:endParaRPr>
          </a:p>
        </p:txBody>
      </p:sp>
      <p:sp>
        <p:nvSpPr>
          <p:cNvPr id="270" name="Google Shape;270;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1585200" y="41875"/>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Non-linear </a:t>
            </a:r>
            <a:r>
              <a:rPr b="1" lang="en" sz="3500">
                <a:solidFill>
                  <a:schemeClr val="lt1"/>
                </a:solidFill>
                <a:latin typeface="Times New Roman"/>
                <a:ea typeface="Times New Roman"/>
                <a:cs typeface="Times New Roman"/>
                <a:sym typeface="Times New Roman"/>
              </a:rPr>
              <a:t>Fusion</a:t>
            </a:r>
            <a:endParaRPr b="1" sz="3500">
              <a:solidFill>
                <a:schemeClr val="lt1"/>
              </a:solidFill>
              <a:latin typeface="Times New Roman"/>
              <a:ea typeface="Times New Roman"/>
              <a:cs typeface="Times New Roman"/>
              <a:sym typeface="Times New Roman"/>
            </a:endParaRPr>
          </a:p>
        </p:txBody>
      </p:sp>
      <p:sp>
        <p:nvSpPr>
          <p:cNvPr id="276" name="Google Shape;276;p31"/>
          <p:cNvSpPr txBox="1"/>
          <p:nvPr>
            <p:ph idx="4294967295" type="body"/>
          </p:nvPr>
        </p:nvSpPr>
        <p:spPr>
          <a:xfrm>
            <a:off x="369900" y="3389100"/>
            <a:ext cx="5379900" cy="165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Nonlinear fusion combines data from multiple modalities using neural networks, like a multilayer perceptron, to learn the fusion process and either perform predictions within the same model or through a separate network.</a:t>
            </a:r>
            <a:endParaRPr>
              <a:latin typeface="Times New Roman"/>
              <a:ea typeface="Times New Roman"/>
              <a:cs typeface="Times New Roman"/>
              <a:sym typeface="Times New Roman"/>
            </a:endParaRPr>
          </a:p>
        </p:txBody>
      </p:sp>
      <p:sp>
        <p:nvSpPr>
          <p:cNvPr id="277" name="Google Shape;277;p31"/>
          <p:cNvSpPr txBox="1"/>
          <p:nvPr>
            <p:ph idx="4294967295" type="body"/>
          </p:nvPr>
        </p:nvSpPr>
        <p:spPr>
          <a:xfrm>
            <a:off x="5950288" y="4182350"/>
            <a:ext cx="2883000" cy="45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i="1" lang="en">
                <a:latin typeface="Times New Roman"/>
                <a:ea typeface="Times New Roman"/>
                <a:cs typeface="Times New Roman"/>
                <a:sym typeface="Times New Roman"/>
              </a:rPr>
              <a:t>f</a:t>
            </a:r>
            <a:r>
              <a:rPr lang="en">
                <a:latin typeface="Times New Roman"/>
                <a:ea typeface="Times New Roman"/>
                <a:cs typeface="Times New Roman"/>
                <a:sym typeface="Times New Roman"/>
              </a:rPr>
              <a:t> can be any nonlinear model</a:t>
            </a:r>
            <a:endParaRPr>
              <a:latin typeface="Times New Roman"/>
              <a:ea typeface="Times New Roman"/>
              <a:cs typeface="Times New Roman"/>
              <a:sym typeface="Times New Roman"/>
            </a:endParaRPr>
          </a:p>
        </p:txBody>
      </p:sp>
      <p:pic>
        <p:nvPicPr>
          <p:cNvPr id="278" name="Google Shape;278;p31"/>
          <p:cNvPicPr preferRelativeResize="0"/>
          <p:nvPr/>
        </p:nvPicPr>
        <p:blipFill>
          <a:blip r:embed="rId3">
            <a:alphaModFix/>
          </a:blip>
          <a:stretch>
            <a:fillRect/>
          </a:stretch>
        </p:blipFill>
        <p:spPr>
          <a:xfrm>
            <a:off x="2195500" y="1053113"/>
            <a:ext cx="4752975" cy="2209800"/>
          </a:xfrm>
          <a:prstGeom prst="rect">
            <a:avLst/>
          </a:prstGeom>
          <a:noFill/>
          <a:ln cap="flat" cmpd="sng" w="9525">
            <a:solidFill>
              <a:schemeClr val="dk1"/>
            </a:solidFill>
            <a:prstDash val="solid"/>
            <a:round/>
            <a:headEnd len="sm" w="sm" type="none"/>
            <a:tailEnd len="sm" w="sm" type="none"/>
          </a:ln>
        </p:spPr>
      </p:pic>
      <p:pic>
        <p:nvPicPr>
          <p:cNvPr id="279" name="Google Shape;279;p31"/>
          <p:cNvPicPr preferRelativeResize="0"/>
          <p:nvPr/>
        </p:nvPicPr>
        <p:blipFill>
          <a:blip r:embed="rId4">
            <a:alphaModFix/>
          </a:blip>
          <a:stretch>
            <a:fillRect/>
          </a:stretch>
        </p:blipFill>
        <p:spPr>
          <a:xfrm>
            <a:off x="6462763" y="3649863"/>
            <a:ext cx="1858086" cy="459300"/>
          </a:xfrm>
          <a:prstGeom prst="rect">
            <a:avLst/>
          </a:prstGeom>
          <a:noFill/>
          <a:ln cap="flat" cmpd="sng" w="9525">
            <a:solidFill>
              <a:schemeClr val="dk1"/>
            </a:solidFill>
            <a:prstDash val="solid"/>
            <a:round/>
            <a:headEnd len="sm" w="sm" type="none"/>
            <a:tailEnd len="sm" w="sm" type="none"/>
          </a:ln>
        </p:spPr>
      </p:pic>
      <p:sp>
        <p:nvSpPr>
          <p:cNvPr id="280" name="Google Shape;280;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4294967295" type="title"/>
          </p:nvPr>
        </p:nvSpPr>
        <p:spPr>
          <a:xfrm>
            <a:off x="3257550" y="213525"/>
            <a:ext cx="26289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Contents</a:t>
            </a:r>
            <a:endParaRPr b="1" sz="3500">
              <a:solidFill>
                <a:schemeClr val="lt1"/>
              </a:solidFill>
              <a:latin typeface="Times New Roman"/>
              <a:ea typeface="Times New Roman"/>
              <a:cs typeface="Times New Roman"/>
              <a:sym typeface="Times New Roman"/>
            </a:endParaRPr>
          </a:p>
        </p:txBody>
      </p:sp>
      <p:graphicFrame>
        <p:nvGraphicFramePr>
          <p:cNvPr id="94" name="Google Shape;94;p14"/>
          <p:cNvGraphicFramePr/>
          <p:nvPr/>
        </p:nvGraphicFramePr>
        <p:xfrm>
          <a:off x="1961225" y="1445175"/>
          <a:ext cx="3000000" cy="3000000"/>
        </p:xfrm>
        <a:graphic>
          <a:graphicData uri="http://schemas.openxmlformats.org/drawingml/2006/table">
            <a:tbl>
              <a:tblPr>
                <a:noFill/>
                <a:tableStyleId>{F66E6823-1594-4E35-9D04-5FFBD82D12A8}</a:tableStyleId>
              </a:tblPr>
              <a:tblGrid>
                <a:gridCol w="3107375"/>
                <a:gridCol w="1924050"/>
              </a:tblGrid>
              <a:tr h="381000">
                <a:tc>
                  <a:txBody>
                    <a:bodyPr/>
                    <a:lstStyle/>
                    <a:p>
                      <a:pPr indent="0" lvl="0" marL="0" rtl="0" algn="ctr">
                        <a:spcBef>
                          <a:spcPts val="0"/>
                        </a:spcBef>
                        <a:spcAft>
                          <a:spcPts val="0"/>
                        </a:spcAft>
                        <a:buNone/>
                      </a:pPr>
                      <a:r>
                        <a:rPr b="1" lang="en" sz="1500">
                          <a:solidFill>
                            <a:schemeClr val="lt1"/>
                          </a:solidFill>
                          <a:latin typeface="Times New Roman"/>
                          <a:ea typeface="Times New Roman"/>
                          <a:cs typeface="Times New Roman"/>
                          <a:sym typeface="Times New Roman"/>
                        </a:rPr>
                        <a:t>Topic</a:t>
                      </a:r>
                      <a:endParaRPr b="1" sz="1500">
                        <a:solidFill>
                          <a:schemeClr val="lt1"/>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500">
                          <a:solidFill>
                            <a:schemeClr val="lt1"/>
                          </a:solidFill>
                          <a:latin typeface="Times New Roman"/>
                          <a:ea typeface="Times New Roman"/>
                          <a:cs typeface="Times New Roman"/>
                          <a:sym typeface="Times New Roman"/>
                        </a:rPr>
                        <a:t>Slide Number</a:t>
                      </a:r>
                      <a:endParaRPr b="1" sz="1500">
                        <a:solidFill>
                          <a:schemeClr val="lt1"/>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Introduction</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3 - 10</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Representation</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11 - 26</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Alignment</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27 - 31</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Reasoning</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32 - 48</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Generation</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49 - 59</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Transference</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60 - 67</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Quantification</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68 - 76</a:t>
                      </a:r>
                      <a:endParaRPr sz="15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3043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Representation Coordination</a:t>
            </a:r>
            <a:endParaRPr>
              <a:latin typeface="Times New Roman"/>
              <a:ea typeface="Times New Roman"/>
              <a:cs typeface="Times New Roman"/>
              <a:sym typeface="Times New Roman"/>
            </a:endParaRPr>
          </a:p>
        </p:txBody>
      </p:sp>
      <p:pic>
        <p:nvPicPr>
          <p:cNvPr id="286" name="Google Shape;286;p32"/>
          <p:cNvPicPr preferRelativeResize="0"/>
          <p:nvPr/>
        </p:nvPicPr>
        <p:blipFill rotWithShape="1">
          <a:blip r:embed="rId3">
            <a:alphaModFix/>
          </a:blip>
          <a:srcRect b="0" l="6105" r="10595" t="0"/>
          <a:stretch/>
        </p:blipFill>
        <p:spPr>
          <a:xfrm>
            <a:off x="4786425" y="1588000"/>
            <a:ext cx="4185650" cy="1967500"/>
          </a:xfrm>
          <a:prstGeom prst="rect">
            <a:avLst/>
          </a:prstGeom>
          <a:noFill/>
          <a:ln>
            <a:noFill/>
          </a:ln>
        </p:spPr>
      </p:pic>
      <p:sp>
        <p:nvSpPr>
          <p:cNvPr id="287" name="Google Shape;287;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idx="4294967295" type="subTitle"/>
          </p:nvPr>
        </p:nvSpPr>
        <p:spPr>
          <a:xfrm>
            <a:off x="140600" y="1739850"/>
            <a:ext cx="4395300" cy="16638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1"/>
                </a:solidFill>
                <a:latin typeface="Times New Roman"/>
                <a:ea typeface="Times New Roman"/>
                <a:cs typeface="Times New Roman"/>
                <a:sym typeface="Times New Roman"/>
              </a:rPr>
              <a:t>To learn multimodally-contextualised representations that are coordinated through their cross-modal interactions.</a:t>
            </a:r>
            <a:endParaRPr sz="2200">
              <a:solidFill>
                <a:schemeClr val="accent1"/>
              </a:solidFill>
              <a:latin typeface="Times New Roman"/>
              <a:ea typeface="Times New Roman"/>
              <a:cs typeface="Times New Roman"/>
              <a:sym typeface="Times New Roman"/>
            </a:endParaRPr>
          </a:p>
        </p:txBody>
      </p:sp>
      <p:pic>
        <p:nvPicPr>
          <p:cNvPr id="293" name="Google Shape;293;p33"/>
          <p:cNvPicPr preferRelativeResize="0"/>
          <p:nvPr/>
        </p:nvPicPr>
        <p:blipFill>
          <a:blip r:embed="rId3">
            <a:alphaModFix/>
          </a:blip>
          <a:stretch>
            <a:fillRect/>
          </a:stretch>
        </p:blipFill>
        <p:spPr>
          <a:xfrm>
            <a:off x="4671875" y="657181"/>
            <a:ext cx="4395301" cy="1724944"/>
          </a:xfrm>
          <a:prstGeom prst="rect">
            <a:avLst/>
          </a:prstGeom>
          <a:noFill/>
          <a:ln cap="flat" cmpd="sng" w="9525">
            <a:solidFill>
              <a:schemeClr val="dk1"/>
            </a:solidFill>
            <a:prstDash val="solid"/>
            <a:round/>
            <a:headEnd len="sm" w="sm" type="none"/>
            <a:tailEnd len="sm" w="sm" type="none"/>
          </a:ln>
        </p:spPr>
      </p:pic>
      <p:pic>
        <p:nvPicPr>
          <p:cNvPr id="294" name="Google Shape;294;p33"/>
          <p:cNvPicPr preferRelativeResize="0"/>
          <p:nvPr/>
        </p:nvPicPr>
        <p:blipFill>
          <a:blip r:embed="rId4">
            <a:alphaModFix/>
          </a:blip>
          <a:stretch>
            <a:fillRect/>
          </a:stretch>
        </p:blipFill>
        <p:spPr>
          <a:xfrm>
            <a:off x="4671875" y="3040874"/>
            <a:ext cx="4395300" cy="1910610"/>
          </a:xfrm>
          <a:prstGeom prst="rect">
            <a:avLst/>
          </a:prstGeom>
          <a:noFill/>
          <a:ln cap="flat" cmpd="sng" w="9525">
            <a:solidFill>
              <a:schemeClr val="dk1"/>
            </a:solidFill>
            <a:prstDash val="solid"/>
            <a:round/>
            <a:headEnd len="sm" w="sm" type="none"/>
            <a:tailEnd len="sm" w="sm" type="none"/>
          </a:ln>
        </p:spPr>
      </p:pic>
      <p:sp>
        <p:nvSpPr>
          <p:cNvPr id="295" name="Google Shape;295;p33"/>
          <p:cNvSpPr txBox="1"/>
          <p:nvPr>
            <p:ph idx="4294967295" type="subTitle"/>
          </p:nvPr>
        </p:nvSpPr>
        <p:spPr>
          <a:xfrm>
            <a:off x="5669225" y="2486500"/>
            <a:ext cx="2400600" cy="4500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Partial Coordination</a:t>
            </a:r>
            <a:endParaRPr>
              <a:solidFill>
                <a:schemeClr val="accent1"/>
              </a:solidFill>
              <a:latin typeface="Times New Roman"/>
              <a:ea typeface="Times New Roman"/>
              <a:cs typeface="Times New Roman"/>
              <a:sym typeface="Times New Roman"/>
            </a:endParaRPr>
          </a:p>
        </p:txBody>
      </p:sp>
      <p:sp>
        <p:nvSpPr>
          <p:cNvPr id="296" name="Google Shape;296;p33"/>
          <p:cNvSpPr txBox="1"/>
          <p:nvPr>
            <p:ph idx="4294967295" type="subTitle"/>
          </p:nvPr>
        </p:nvSpPr>
        <p:spPr>
          <a:xfrm>
            <a:off x="5669225" y="79700"/>
            <a:ext cx="2400600" cy="4962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Strong Coordination</a:t>
            </a:r>
            <a:endParaRPr>
              <a:solidFill>
                <a:schemeClr val="accent1"/>
              </a:solidFill>
              <a:latin typeface="Times New Roman"/>
              <a:ea typeface="Times New Roman"/>
              <a:cs typeface="Times New Roman"/>
              <a:sym typeface="Times New Roman"/>
            </a:endParaRPr>
          </a:p>
        </p:txBody>
      </p:sp>
      <p:sp>
        <p:nvSpPr>
          <p:cNvPr id="297" name="Google Shape;297;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1585200" y="160925"/>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Coordination Function</a:t>
            </a:r>
            <a:endParaRPr b="1" sz="3500">
              <a:solidFill>
                <a:schemeClr val="lt1"/>
              </a:solidFill>
              <a:latin typeface="Times New Roman"/>
              <a:ea typeface="Times New Roman"/>
              <a:cs typeface="Times New Roman"/>
              <a:sym typeface="Times New Roman"/>
            </a:endParaRPr>
          </a:p>
        </p:txBody>
      </p:sp>
      <p:sp>
        <p:nvSpPr>
          <p:cNvPr id="303" name="Google Shape;303;p34"/>
          <p:cNvSpPr txBox="1"/>
          <p:nvPr>
            <p:ph idx="4294967295" type="body"/>
          </p:nvPr>
        </p:nvSpPr>
        <p:spPr>
          <a:xfrm>
            <a:off x="221075" y="3389125"/>
            <a:ext cx="5157600" cy="1666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Coordination functions in multimodal machine learning align and integrate features from different modalities by learning the parameters of both encoders in a way that ensures coordinated representations.</a:t>
            </a:r>
            <a:endParaRPr>
              <a:latin typeface="Times New Roman"/>
              <a:ea typeface="Times New Roman"/>
              <a:cs typeface="Times New Roman"/>
              <a:sym typeface="Times New Roman"/>
            </a:endParaRPr>
          </a:p>
        </p:txBody>
      </p:sp>
      <p:sp>
        <p:nvSpPr>
          <p:cNvPr id="304" name="Google Shape;304;p34"/>
          <p:cNvSpPr txBox="1"/>
          <p:nvPr>
            <p:ph idx="4294967295" type="body"/>
          </p:nvPr>
        </p:nvSpPr>
        <p:spPr>
          <a:xfrm>
            <a:off x="5652925" y="3955350"/>
            <a:ext cx="3233400" cy="1036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latin typeface="Times New Roman"/>
                <a:ea typeface="Times New Roman"/>
                <a:cs typeface="Times New Roman"/>
                <a:sym typeface="Times New Roman"/>
              </a:rPr>
              <a:t>Learning with coordination function with θ</a:t>
            </a:r>
            <a:r>
              <a:rPr baseline="-25000" lang="en" sz="1700">
                <a:latin typeface="Times New Roman"/>
                <a:ea typeface="Times New Roman"/>
                <a:cs typeface="Times New Roman"/>
                <a:sym typeface="Times New Roman"/>
              </a:rPr>
              <a:t>g</a:t>
            </a:r>
            <a:r>
              <a:rPr lang="en" sz="1700">
                <a:latin typeface="Times New Roman"/>
                <a:ea typeface="Times New Roman"/>
                <a:cs typeface="Times New Roman"/>
                <a:sym typeface="Times New Roman"/>
              </a:rPr>
              <a:t>,</a:t>
            </a:r>
            <a:r>
              <a:rPr lang="en" sz="1700">
                <a:latin typeface="Times New Roman"/>
                <a:ea typeface="Times New Roman"/>
                <a:cs typeface="Times New Roman"/>
                <a:sym typeface="Times New Roman"/>
              </a:rPr>
              <a:t>θ</a:t>
            </a:r>
            <a:r>
              <a:rPr baseline="-25000" lang="en" sz="1700">
                <a:latin typeface="Times New Roman"/>
                <a:ea typeface="Times New Roman"/>
                <a:cs typeface="Times New Roman"/>
                <a:sym typeface="Times New Roman"/>
              </a:rPr>
              <a:t>fA</a:t>
            </a:r>
            <a:r>
              <a:rPr lang="en" sz="1700">
                <a:latin typeface="Times New Roman"/>
                <a:ea typeface="Times New Roman"/>
                <a:cs typeface="Times New Roman"/>
                <a:sym typeface="Times New Roman"/>
              </a:rPr>
              <a:t> and θ</a:t>
            </a:r>
            <a:r>
              <a:rPr baseline="-25000" lang="en" sz="1700">
                <a:latin typeface="Times New Roman"/>
                <a:ea typeface="Times New Roman"/>
                <a:cs typeface="Times New Roman"/>
                <a:sym typeface="Times New Roman"/>
              </a:rPr>
              <a:t>fB</a:t>
            </a:r>
            <a:r>
              <a:rPr lang="en" sz="1700">
                <a:latin typeface="Times New Roman"/>
                <a:ea typeface="Times New Roman"/>
                <a:cs typeface="Times New Roman"/>
                <a:sym typeface="Times New Roman"/>
              </a:rPr>
              <a:t> model parameters.</a:t>
            </a:r>
            <a:r>
              <a:rPr i="1" lang="en"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p:txBody>
      </p:sp>
      <p:pic>
        <p:nvPicPr>
          <p:cNvPr id="305" name="Google Shape;305;p34"/>
          <p:cNvPicPr preferRelativeResize="0"/>
          <p:nvPr/>
        </p:nvPicPr>
        <p:blipFill rotWithShape="1">
          <a:blip r:embed="rId3">
            <a:alphaModFix/>
          </a:blip>
          <a:srcRect b="0" l="0" r="8991" t="0"/>
          <a:stretch/>
        </p:blipFill>
        <p:spPr>
          <a:xfrm>
            <a:off x="1993150" y="1018438"/>
            <a:ext cx="5157704" cy="2263750"/>
          </a:xfrm>
          <a:prstGeom prst="rect">
            <a:avLst/>
          </a:prstGeom>
          <a:noFill/>
          <a:ln cap="flat" cmpd="sng" w="9525">
            <a:solidFill>
              <a:schemeClr val="dk1"/>
            </a:solidFill>
            <a:prstDash val="solid"/>
            <a:round/>
            <a:headEnd len="sm" w="sm" type="none"/>
            <a:tailEnd len="sm" w="sm" type="none"/>
          </a:ln>
        </p:spPr>
      </p:pic>
      <p:pic>
        <p:nvPicPr>
          <p:cNvPr id="306" name="Google Shape;306;p34"/>
          <p:cNvPicPr preferRelativeResize="0"/>
          <p:nvPr/>
        </p:nvPicPr>
        <p:blipFill>
          <a:blip r:embed="rId4">
            <a:alphaModFix/>
          </a:blip>
          <a:stretch>
            <a:fillRect/>
          </a:stretch>
        </p:blipFill>
        <p:spPr>
          <a:xfrm>
            <a:off x="5860050" y="3389125"/>
            <a:ext cx="2819152" cy="459300"/>
          </a:xfrm>
          <a:prstGeom prst="rect">
            <a:avLst/>
          </a:prstGeom>
          <a:noFill/>
          <a:ln cap="flat" cmpd="sng" w="9525">
            <a:solidFill>
              <a:schemeClr val="dk1"/>
            </a:solidFill>
            <a:prstDash val="solid"/>
            <a:round/>
            <a:headEnd len="sm" w="sm" type="none"/>
            <a:tailEnd len="sm" w="sm" type="none"/>
          </a:ln>
        </p:spPr>
      </p:pic>
      <p:sp>
        <p:nvSpPr>
          <p:cNvPr id="307" name="Google Shape;307;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Coordination with Contrastive Learning</a:t>
            </a:r>
            <a:endParaRPr b="1" sz="3500">
              <a:solidFill>
                <a:schemeClr val="lt1"/>
              </a:solidFill>
              <a:latin typeface="Times New Roman"/>
              <a:ea typeface="Times New Roman"/>
              <a:cs typeface="Times New Roman"/>
              <a:sym typeface="Times New Roman"/>
            </a:endParaRPr>
          </a:p>
        </p:txBody>
      </p:sp>
      <p:sp>
        <p:nvSpPr>
          <p:cNvPr id="313" name="Google Shape;313;p35"/>
          <p:cNvSpPr txBox="1"/>
          <p:nvPr>
            <p:ph idx="4294967295" type="body"/>
          </p:nvPr>
        </p:nvSpPr>
        <p:spPr>
          <a:xfrm>
            <a:off x="552725" y="3460625"/>
            <a:ext cx="8038500" cy="1437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Coordination with contrastive learning does not explicitly enforce a coordination function but instead uses pairs of data to identify positive and negative examples across modalities, applying contrastive loss to bring positive pairs closer together while pushing negative pairs apart, thereby implicitly aligning representations.</a:t>
            </a:r>
            <a:endParaRPr>
              <a:latin typeface="Times New Roman"/>
              <a:ea typeface="Times New Roman"/>
              <a:cs typeface="Times New Roman"/>
              <a:sym typeface="Times New Roman"/>
            </a:endParaRPr>
          </a:p>
        </p:txBody>
      </p:sp>
      <p:pic>
        <p:nvPicPr>
          <p:cNvPr id="314" name="Google Shape;314;p35"/>
          <p:cNvPicPr preferRelativeResize="0"/>
          <p:nvPr/>
        </p:nvPicPr>
        <p:blipFill>
          <a:blip r:embed="rId3">
            <a:alphaModFix/>
          </a:blip>
          <a:stretch>
            <a:fillRect/>
          </a:stretch>
        </p:blipFill>
        <p:spPr>
          <a:xfrm>
            <a:off x="272125" y="1531911"/>
            <a:ext cx="2126200" cy="340982"/>
          </a:xfrm>
          <a:prstGeom prst="rect">
            <a:avLst/>
          </a:prstGeom>
          <a:noFill/>
          <a:ln cap="flat" cmpd="sng" w="9525">
            <a:solidFill>
              <a:schemeClr val="dk1"/>
            </a:solidFill>
            <a:prstDash val="solid"/>
            <a:round/>
            <a:headEnd len="sm" w="sm" type="none"/>
            <a:tailEnd len="sm" w="sm" type="none"/>
          </a:ln>
        </p:spPr>
      </p:pic>
      <p:pic>
        <p:nvPicPr>
          <p:cNvPr id="315" name="Google Shape;315;p35"/>
          <p:cNvPicPr preferRelativeResize="0"/>
          <p:nvPr/>
        </p:nvPicPr>
        <p:blipFill>
          <a:blip r:embed="rId4">
            <a:alphaModFix/>
          </a:blip>
          <a:stretch>
            <a:fillRect/>
          </a:stretch>
        </p:blipFill>
        <p:spPr>
          <a:xfrm>
            <a:off x="2672289" y="1010789"/>
            <a:ext cx="3236770" cy="2294538"/>
          </a:xfrm>
          <a:prstGeom prst="rect">
            <a:avLst/>
          </a:prstGeom>
          <a:noFill/>
          <a:ln cap="flat" cmpd="sng" w="9525">
            <a:solidFill>
              <a:schemeClr val="dk1"/>
            </a:solidFill>
            <a:prstDash val="solid"/>
            <a:round/>
            <a:headEnd len="sm" w="sm" type="none"/>
            <a:tailEnd len="sm" w="sm" type="none"/>
          </a:ln>
        </p:spPr>
      </p:pic>
      <p:pic>
        <p:nvPicPr>
          <p:cNvPr id="316" name="Google Shape;316;p35"/>
          <p:cNvPicPr preferRelativeResize="0"/>
          <p:nvPr/>
        </p:nvPicPr>
        <p:blipFill>
          <a:blip r:embed="rId5">
            <a:alphaModFix/>
          </a:blip>
          <a:stretch>
            <a:fillRect/>
          </a:stretch>
        </p:blipFill>
        <p:spPr>
          <a:xfrm>
            <a:off x="486875" y="2070350"/>
            <a:ext cx="1696700" cy="543475"/>
          </a:xfrm>
          <a:prstGeom prst="rect">
            <a:avLst/>
          </a:prstGeom>
          <a:noFill/>
          <a:ln cap="flat" cmpd="sng" w="9525">
            <a:solidFill>
              <a:schemeClr val="dk1"/>
            </a:solidFill>
            <a:prstDash val="solid"/>
            <a:round/>
            <a:headEnd len="sm" w="sm" type="none"/>
            <a:tailEnd len="sm" w="sm" type="none"/>
          </a:ln>
        </p:spPr>
      </p:pic>
      <p:sp>
        <p:nvSpPr>
          <p:cNvPr id="317" name="Google Shape;317;p35"/>
          <p:cNvSpPr txBox="1"/>
          <p:nvPr>
            <p:ph idx="4294967295" type="body"/>
          </p:nvPr>
        </p:nvSpPr>
        <p:spPr>
          <a:xfrm>
            <a:off x="6028825" y="1928400"/>
            <a:ext cx="2965500" cy="45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500">
                <a:latin typeface="Times New Roman"/>
                <a:ea typeface="Times New Roman"/>
                <a:cs typeface="Times New Roman"/>
                <a:sym typeface="Times New Roman"/>
              </a:rPr>
              <a:t>max{0,</a:t>
            </a:r>
            <a:r>
              <a:rPr lang="en" sz="1500">
                <a:latin typeface="Times New Roman"/>
                <a:ea typeface="Times New Roman"/>
                <a:cs typeface="Times New Roman"/>
                <a:sym typeface="Times New Roman"/>
              </a:rPr>
              <a:t> α + sim(z</a:t>
            </a:r>
            <a:r>
              <a:rPr baseline="-25000" lang="en" sz="1500">
                <a:latin typeface="Times New Roman"/>
                <a:ea typeface="Times New Roman"/>
                <a:cs typeface="Times New Roman"/>
                <a:sym typeface="Times New Roman"/>
              </a:rPr>
              <a:t>A</a:t>
            </a:r>
            <a:r>
              <a:rPr lang="en" sz="1500">
                <a:latin typeface="Times New Roman"/>
                <a:ea typeface="Times New Roman"/>
                <a:cs typeface="Times New Roman"/>
                <a:sym typeface="Times New Roman"/>
              </a:rPr>
              <a:t>,z</a:t>
            </a:r>
            <a:r>
              <a:rPr baseline="-25000" lang="en" sz="1500">
                <a:latin typeface="Times New Roman"/>
                <a:ea typeface="Times New Roman"/>
                <a:cs typeface="Times New Roman"/>
                <a:sym typeface="Times New Roman"/>
              </a:rPr>
              <a:t>B</a:t>
            </a:r>
            <a:r>
              <a:rPr baseline="30000" lang="en" sz="1500">
                <a:latin typeface="Times New Roman"/>
                <a:ea typeface="Times New Roman"/>
                <a:cs typeface="Times New Roman"/>
                <a:sym typeface="Times New Roman"/>
              </a:rPr>
              <a:t>+</a:t>
            </a:r>
            <a:r>
              <a:rPr lang="en" sz="1500">
                <a:latin typeface="Times New Roman"/>
                <a:ea typeface="Times New Roman"/>
                <a:cs typeface="Times New Roman"/>
                <a:sym typeface="Times New Roman"/>
              </a:rPr>
              <a:t>) - </a:t>
            </a:r>
            <a:r>
              <a:rPr lang="en" sz="1500">
                <a:latin typeface="Times New Roman"/>
                <a:ea typeface="Times New Roman"/>
                <a:cs typeface="Times New Roman"/>
                <a:sym typeface="Times New Roman"/>
              </a:rPr>
              <a:t>sim(z</a:t>
            </a:r>
            <a:r>
              <a:rPr baseline="-25000" lang="en" sz="1500">
                <a:latin typeface="Times New Roman"/>
                <a:ea typeface="Times New Roman"/>
                <a:cs typeface="Times New Roman"/>
                <a:sym typeface="Times New Roman"/>
              </a:rPr>
              <a:t>A</a:t>
            </a:r>
            <a:r>
              <a:rPr lang="en" sz="1500">
                <a:latin typeface="Times New Roman"/>
                <a:ea typeface="Times New Roman"/>
                <a:cs typeface="Times New Roman"/>
                <a:sym typeface="Times New Roman"/>
              </a:rPr>
              <a:t>,z</a:t>
            </a:r>
            <a:r>
              <a:rPr baseline="-25000" lang="en" sz="1500">
                <a:latin typeface="Times New Roman"/>
                <a:ea typeface="Times New Roman"/>
                <a:cs typeface="Times New Roman"/>
                <a:sym typeface="Times New Roman"/>
              </a:rPr>
              <a:t>B</a:t>
            </a:r>
            <a:r>
              <a:rPr baseline="30000" lang="en" sz="1500">
                <a:latin typeface="Times New Roman"/>
                <a:ea typeface="Times New Roman"/>
                <a:cs typeface="Times New Roman"/>
                <a:sym typeface="Times New Roman"/>
              </a:rPr>
              <a:t>-</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p:txBody>
      </p:sp>
      <p:sp>
        <p:nvSpPr>
          <p:cNvPr id="318" name="Google Shape;318;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Representation Fission</a:t>
            </a:r>
            <a:endParaRPr>
              <a:latin typeface="Times New Roman"/>
              <a:ea typeface="Times New Roman"/>
              <a:cs typeface="Times New Roman"/>
              <a:sym typeface="Times New Roman"/>
            </a:endParaRPr>
          </a:p>
        </p:txBody>
      </p:sp>
      <p:pic>
        <p:nvPicPr>
          <p:cNvPr id="324" name="Google Shape;324;p36"/>
          <p:cNvPicPr preferRelativeResize="0"/>
          <p:nvPr/>
        </p:nvPicPr>
        <p:blipFill rotWithShape="1">
          <a:blip r:embed="rId3">
            <a:alphaModFix/>
          </a:blip>
          <a:srcRect b="0" l="2722" r="3089" t="0"/>
          <a:stretch/>
        </p:blipFill>
        <p:spPr>
          <a:xfrm>
            <a:off x="4736725" y="1723337"/>
            <a:ext cx="4238225" cy="1696825"/>
          </a:xfrm>
          <a:prstGeom prst="rect">
            <a:avLst/>
          </a:prstGeom>
          <a:noFill/>
          <a:ln>
            <a:noFill/>
          </a:ln>
        </p:spPr>
      </p:pic>
      <p:sp>
        <p:nvSpPr>
          <p:cNvPr id="325" name="Google Shape;325;p3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4294967295" type="subTitle"/>
          </p:nvPr>
        </p:nvSpPr>
        <p:spPr>
          <a:xfrm>
            <a:off x="735600" y="298250"/>
            <a:ext cx="7672800" cy="935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2200">
                <a:solidFill>
                  <a:schemeClr val="accent1"/>
                </a:solidFill>
                <a:latin typeface="Times New Roman"/>
                <a:ea typeface="Times New Roman"/>
                <a:cs typeface="Times New Roman"/>
                <a:sym typeface="Times New Roman"/>
              </a:rPr>
              <a:t>To learn a new set of representations that reflects the internal structure of the modality such as data factorisation &amp; clustering.</a:t>
            </a:r>
            <a:endParaRPr sz="2200">
              <a:solidFill>
                <a:schemeClr val="accent1"/>
              </a:solidFill>
              <a:latin typeface="Times New Roman"/>
              <a:ea typeface="Times New Roman"/>
              <a:cs typeface="Times New Roman"/>
              <a:sym typeface="Times New Roman"/>
            </a:endParaRPr>
          </a:p>
        </p:txBody>
      </p:sp>
      <p:pic>
        <p:nvPicPr>
          <p:cNvPr id="331" name="Google Shape;331;p37"/>
          <p:cNvPicPr preferRelativeResize="0"/>
          <p:nvPr/>
        </p:nvPicPr>
        <p:blipFill>
          <a:blip r:embed="rId3">
            <a:alphaModFix/>
          </a:blip>
          <a:stretch>
            <a:fillRect/>
          </a:stretch>
        </p:blipFill>
        <p:spPr>
          <a:xfrm>
            <a:off x="152400" y="1478700"/>
            <a:ext cx="4419600" cy="1714708"/>
          </a:xfrm>
          <a:prstGeom prst="rect">
            <a:avLst/>
          </a:prstGeom>
          <a:noFill/>
          <a:ln cap="flat" cmpd="sng" w="9525">
            <a:solidFill>
              <a:schemeClr val="dk1"/>
            </a:solidFill>
            <a:prstDash val="solid"/>
            <a:round/>
            <a:headEnd len="sm" w="sm" type="none"/>
            <a:tailEnd len="sm" w="sm" type="none"/>
          </a:ln>
        </p:spPr>
      </p:pic>
      <p:pic>
        <p:nvPicPr>
          <p:cNvPr id="332" name="Google Shape;332;p37"/>
          <p:cNvPicPr preferRelativeResize="0"/>
          <p:nvPr/>
        </p:nvPicPr>
        <p:blipFill>
          <a:blip r:embed="rId4">
            <a:alphaModFix/>
          </a:blip>
          <a:stretch>
            <a:fillRect/>
          </a:stretch>
        </p:blipFill>
        <p:spPr>
          <a:xfrm>
            <a:off x="4243450" y="3329887"/>
            <a:ext cx="4419601" cy="1645031"/>
          </a:xfrm>
          <a:prstGeom prst="rect">
            <a:avLst/>
          </a:prstGeom>
          <a:noFill/>
          <a:ln cap="flat" cmpd="sng" w="9525">
            <a:solidFill>
              <a:schemeClr val="dk1"/>
            </a:solidFill>
            <a:prstDash val="solid"/>
            <a:round/>
            <a:headEnd len="sm" w="sm" type="none"/>
            <a:tailEnd len="sm" w="sm" type="none"/>
          </a:ln>
        </p:spPr>
      </p:pic>
      <p:sp>
        <p:nvSpPr>
          <p:cNvPr id="333" name="Google Shape;333;p37"/>
          <p:cNvSpPr txBox="1"/>
          <p:nvPr>
            <p:ph idx="4294967295" type="subTitle"/>
          </p:nvPr>
        </p:nvSpPr>
        <p:spPr>
          <a:xfrm>
            <a:off x="4690350" y="1627163"/>
            <a:ext cx="3327600" cy="13092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latin typeface="Times New Roman"/>
                <a:ea typeface="Times New Roman"/>
                <a:cs typeface="Times New Roman"/>
                <a:sym typeface="Times New Roman"/>
              </a:rPr>
              <a:t>Modality-level fission</a:t>
            </a:r>
            <a:r>
              <a:rPr lang="en">
                <a:solidFill>
                  <a:schemeClr val="accent1"/>
                </a:solidFill>
                <a:latin typeface="Times New Roman"/>
                <a:ea typeface="Times New Roman"/>
                <a:cs typeface="Times New Roman"/>
                <a:sym typeface="Times New Roman"/>
              </a:rPr>
              <a:t> processes each modality independently to extract and represent its unique features.</a:t>
            </a:r>
            <a:endParaRPr>
              <a:solidFill>
                <a:schemeClr val="accent1"/>
              </a:solidFill>
              <a:latin typeface="Times New Roman"/>
              <a:ea typeface="Times New Roman"/>
              <a:cs typeface="Times New Roman"/>
              <a:sym typeface="Times New Roman"/>
            </a:endParaRPr>
          </a:p>
        </p:txBody>
      </p:sp>
      <p:sp>
        <p:nvSpPr>
          <p:cNvPr id="334" name="Google Shape;334;p37"/>
          <p:cNvSpPr txBox="1"/>
          <p:nvPr>
            <p:ph idx="4294967295" type="subTitle"/>
          </p:nvPr>
        </p:nvSpPr>
        <p:spPr>
          <a:xfrm>
            <a:off x="735600" y="3329800"/>
            <a:ext cx="3327600" cy="16452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latin typeface="Times New Roman"/>
                <a:ea typeface="Times New Roman"/>
                <a:cs typeface="Times New Roman"/>
                <a:sym typeface="Times New Roman"/>
              </a:rPr>
              <a:t>Fine-grained fission</a:t>
            </a:r>
            <a:r>
              <a:rPr lang="en">
                <a:solidFill>
                  <a:schemeClr val="accent1"/>
                </a:solidFill>
                <a:latin typeface="Times New Roman"/>
                <a:ea typeface="Times New Roman"/>
                <a:cs typeface="Times New Roman"/>
                <a:sym typeface="Times New Roman"/>
              </a:rPr>
              <a:t> breaks down data into detailed features, enhancing the granularity and understanding of multimodal interactions.</a:t>
            </a:r>
            <a:endParaRPr>
              <a:solidFill>
                <a:schemeClr val="accent1"/>
              </a:solidFill>
              <a:latin typeface="Times New Roman"/>
              <a:ea typeface="Times New Roman"/>
              <a:cs typeface="Times New Roman"/>
              <a:sym typeface="Times New Roman"/>
            </a:endParaRPr>
          </a:p>
        </p:txBody>
      </p:sp>
      <p:sp>
        <p:nvSpPr>
          <p:cNvPr id="335" name="Google Shape;335;p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Fission with Self-Supervised Learning</a:t>
            </a:r>
            <a:endParaRPr b="1" sz="3500">
              <a:solidFill>
                <a:schemeClr val="lt1"/>
              </a:solidFill>
              <a:latin typeface="Times New Roman"/>
              <a:ea typeface="Times New Roman"/>
              <a:cs typeface="Times New Roman"/>
              <a:sym typeface="Times New Roman"/>
            </a:endParaRPr>
          </a:p>
        </p:txBody>
      </p:sp>
      <p:pic>
        <p:nvPicPr>
          <p:cNvPr id="341" name="Google Shape;341;p38"/>
          <p:cNvPicPr preferRelativeResize="0"/>
          <p:nvPr/>
        </p:nvPicPr>
        <p:blipFill rotWithShape="1">
          <a:blip r:embed="rId3">
            <a:alphaModFix/>
          </a:blip>
          <a:srcRect b="0" l="2133" r="0" t="7791"/>
          <a:stretch/>
        </p:blipFill>
        <p:spPr>
          <a:xfrm>
            <a:off x="1015550" y="1026713"/>
            <a:ext cx="4374400" cy="2747675"/>
          </a:xfrm>
          <a:prstGeom prst="rect">
            <a:avLst/>
          </a:prstGeom>
          <a:noFill/>
          <a:ln cap="flat" cmpd="sng" w="9525">
            <a:solidFill>
              <a:schemeClr val="dk1"/>
            </a:solidFill>
            <a:prstDash val="solid"/>
            <a:round/>
            <a:headEnd len="sm" w="sm" type="none"/>
            <a:tailEnd len="sm" w="sm" type="none"/>
          </a:ln>
        </p:spPr>
      </p:pic>
      <p:sp>
        <p:nvSpPr>
          <p:cNvPr id="342" name="Google Shape;342;p38"/>
          <p:cNvSpPr txBox="1"/>
          <p:nvPr>
            <p:ph idx="4294967295" type="subTitle"/>
          </p:nvPr>
        </p:nvSpPr>
        <p:spPr>
          <a:xfrm>
            <a:off x="658025" y="3945625"/>
            <a:ext cx="7827900" cy="11241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Fission with self-supervised learning separates multimodal data into distinct features by minimizing entropy(H) and maximizing mutual information(I), helping the model learn disentangled and informative representations from unlabeled data.</a:t>
            </a:r>
            <a:endParaRPr>
              <a:solidFill>
                <a:schemeClr val="accent1"/>
              </a:solidFill>
              <a:latin typeface="Times New Roman"/>
              <a:ea typeface="Times New Roman"/>
              <a:cs typeface="Times New Roman"/>
              <a:sym typeface="Times New Roman"/>
            </a:endParaRPr>
          </a:p>
        </p:txBody>
      </p:sp>
      <p:pic>
        <p:nvPicPr>
          <p:cNvPr id="343" name="Google Shape;343;p38"/>
          <p:cNvPicPr preferRelativeResize="0"/>
          <p:nvPr/>
        </p:nvPicPr>
        <p:blipFill>
          <a:blip r:embed="rId4">
            <a:alphaModFix/>
          </a:blip>
          <a:stretch>
            <a:fillRect/>
          </a:stretch>
        </p:blipFill>
        <p:spPr>
          <a:xfrm>
            <a:off x="5877470" y="1603070"/>
            <a:ext cx="2533975" cy="551875"/>
          </a:xfrm>
          <a:prstGeom prst="rect">
            <a:avLst/>
          </a:prstGeom>
          <a:noFill/>
          <a:ln cap="flat" cmpd="sng" w="9525">
            <a:solidFill>
              <a:schemeClr val="dk1"/>
            </a:solidFill>
            <a:prstDash val="solid"/>
            <a:round/>
            <a:headEnd len="sm" w="sm" type="none"/>
            <a:tailEnd len="sm" w="sm" type="none"/>
          </a:ln>
        </p:spPr>
      </p:pic>
      <p:pic>
        <p:nvPicPr>
          <p:cNvPr id="344" name="Google Shape;344;p38"/>
          <p:cNvPicPr preferRelativeResize="0"/>
          <p:nvPr/>
        </p:nvPicPr>
        <p:blipFill>
          <a:blip r:embed="rId5">
            <a:alphaModFix/>
          </a:blip>
          <a:stretch>
            <a:fillRect/>
          </a:stretch>
        </p:blipFill>
        <p:spPr>
          <a:xfrm>
            <a:off x="5880663" y="3024650"/>
            <a:ext cx="2527588" cy="551875"/>
          </a:xfrm>
          <a:prstGeom prst="rect">
            <a:avLst/>
          </a:prstGeom>
          <a:noFill/>
          <a:ln cap="flat" cmpd="sng" w="9525">
            <a:solidFill>
              <a:schemeClr val="dk1"/>
            </a:solidFill>
            <a:prstDash val="solid"/>
            <a:round/>
            <a:headEnd len="sm" w="sm" type="none"/>
            <a:tailEnd len="sm" w="sm" type="none"/>
          </a:ln>
        </p:spPr>
      </p:pic>
      <p:sp>
        <p:nvSpPr>
          <p:cNvPr id="345" name="Google Shape;345;p38"/>
          <p:cNvSpPr txBox="1"/>
          <p:nvPr>
            <p:ph idx="4294967295" type="subTitle"/>
          </p:nvPr>
        </p:nvSpPr>
        <p:spPr>
          <a:xfrm>
            <a:off x="5997988" y="1066425"/>
            <a:ext cx="2292900" cy="422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Mutual Information:</a:t>
            </a:r>
            <a:endParaRPr>
              <a:solidFill>
                <a:schemeClr val="accent1"/>
              </a:solidFill>
              <a:latin typeface="Times New Roman"/>
              <a:ea typeface="Times New Roman"/>
              <a:cs typeface="Times New Roman"/>
              <a:sym typeface="Times New Roman"/>
            </a:endParaRPr>
          </a:p>
        </p:txBody>
      </p:sp>
      <p:sp>
        <p:nvSpPr>
          <p:cNvPr id="346" name="Google Shape;346;p38"/>
          <p:cNvSpPr txBox="1"/>
          <p:nvPr>
            <p:ph idx="4294967295" type="subTitle"/>
          </p:nvPr>
        </p:nvSpPr>
        <p:spPr>
          <a:xfrm>
            <a:off x="6469162" y="2506025"/>
            <a:ext cx="1350600" cy="422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Entropy:</a:t>
            </a:r>
            <a:endParaRPr>
              <a:solidFill>
                <a:schemeClr val="accent1"/>
              </a:solidFill>
              <a:latin typeface="Times New Roman"/>
              <a:ea typeface="Times New Roman"/>
              <a:cs typeface="Times New Roman"/>
              <a:sym typeface="Times New Roman"/>
            </a:endParaRPr>
          </a:p>
        </p:txBody>
      </p:sp>
      <p:sp>
        <p:nvSpPr>
          <p:cNvPr id="347" name="Google Shape;347;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2: Alignment</a:t>
            </a:r>
            <a:endParaRPr b="1">
              <a:latin typeface="Times New Roman"/>
              <a:ea typeface="Times New Roman"/>
              <a:cs typeface="Times New Roman"/>
              <a:sym typeface="Times New Roman"/>
            </a:endParaRPr>
          </a:p>
        </p:txBody>
      </p:sp>
      <p:sp>
        <p:nvSpPr>
          <p:cNvPr id="353" name="Google Shape;353;p3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idx="4294967295" type="subTitle"/>
          </p:nvPr>
        </p:nvSpPr>
        <p:spPr>
          <a:xfrm>
            <a:off x="658050" y="426650"/>
            <a:ext cx="7827900" cy="11241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latin typeface="Times New Roman"/>
                <a:ea typeface="Times New Roman"/>
                <a:cs typeface="Times New Roman"/>
                <a:sym typeface="Times New Roman"/>
              </a:rPr>
              <a:t>To identify and model cross-modal connections between elements across multiple modalities, ensuring consistency and coherence based on the underlying data structure.</a:t>
            </a:r>
            <a:endParaRPr>
              <a:solidFill>
                <a:schemeClr val="accent1"/>
              </a:solidFill>
              <a:latin typeface="Times New Roman"/>
              <a:ea typeface="Times New Roman"/>
              <a:cs typeface="Times New Roman"/>
              <a:sym typeface="Times New Roman"/>
            </a:endParaRPr>
          </a:p>
        </p:txBody>
      </p:sp>
      <p:pic>
        <p:nvPicPr>
          <p:cNvPr id="359" name="Google Shape;359;p40"/>
          <p:cNvPicPr preferRelativeResize="0"/>
          <p:nvPr/>
        </p:nvPicPr>
        <p:blipFill>
          <a:blip r:embed="rId3">
            <a:alphaModFix/>
          </a:blip>
          <a:stretch>
            <a:fillRect/>
          </a:stretch>
        </p:blipFill>
        <p:spPr>
          <a:xfrm>
            <a:off x="1730800" y="1888375"/>
            <a:ext cx="5682400" cy="2706575"/>
          </a:xfrm>
          <a:prstGeom prst="rect">
            <a:avLst/>
          </a:prstGeom>
          <a:noFill/>
          <a:ln>
            <a:noFill/>
          </a:ln>
        </p:spPr>
      </p:pic>
      <p:sp>
        <p:nvSpPr>
          <p:cNvPr id="360" name="Google Shape;360;p4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219625" y="2180700"/>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Connections</a:t>
            </a:r>
            <a:endParaRPr>
              <a:latin typeface="Times New Roman"/>
              <a:ea typeface="Times New Roman"/>
              <a:cs typeface="Times New Roman"/>
              <a:sym typeface="Times New Roman"/>
            </a:endParaRPr>
          </a:p>
        </p:txBody>
      </p:sp>
      <p:pic>
        <p:nvPicPr>
          <p:cNvPr id="366" name="Google Shape;366;p41"/>
          <p:cNvPicPr preferRelativeResize="0"/>
          <p:nvPr/>
        </p:nvPicPr>
        <p:blipFill rotWithShape="1">
          <a:blip r:embed="rId3">
            <a:alphaModFix/>
          </a:blip>
          <a:srcRect b="0" l="8171" r="6974" t="0"/>
          <a:stretch/>
        </p:blipFill>
        <p:spPr>
          <a:xfrm>
            <a:off x="5500850" y="313800"/>
            <a:ext cx="2723800" cy="1866900"/>
          </a:xfrm>
          <a:prstGeom prst="rect">
            <a:avLst/>
          </a:prstGeom>
          <a:noFill/>
          <a:ln>
            <a:noFill/>
          </a:ln>
        </p:spPr>
      </p:pic>
      <p:sp>
        <p:nvSpPr>
          <p:cNvPr id="367" name="Google Shape;367;p41"/>
          <p:cNvSpPr txBox="1"/>
          <p:nvPr>
            <p:ph idx="4294967295" type="body"/>
          </p:nvPr>
        </p:nvSpPr>
        <p:spPr>
          <a:xfrm>
            <a:off x="4840138" y="2469175"/>
            <a:ext cx="4045200" cy="2346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Connections, or </a:t>
            </a:r>
            <a:r>
              <a:rPr b="1" lang="en" sz="1600">
                <a:latin typeface="Times New Roman"/>
                <a:ea typeface="Times New Roman"/>
                <a:cs typeface="Times New Roman"/>
                <a:sym typeface="Times New Roman"/>
              </a:rPr>
              <a:t>explicit alignments</a:t>
            </a:r>
            <a:r>
              <a:rPr lang="en" sz="1600">
                <a:latin typeface="Times New Roman"/>
                <a:ea typeface="Times New Roman"/>
                <a:cs typeface="Times New Roman"/>
                <a:sym typeface="Times New Roman"/>
              </a:rPr>
              <a:t>, involve identifying and modeling direct links between elements across multiple modalities </a:t>
            </a:r>
            <a:r>
              <a:rPr b="1" lang="en" sz="1600">
                <a:latin typeface="Times New Roman"/>
                <a:ea typeface="Times New Roman"/>
                <a:cs typeface="Times New Roman"/>
                <a:sym typeface="Times New Roman"/>
              </a:rPr>
              <a:t>to understand why they should be connected</a:t>
            </a:r>
            <a:r>
              <a:rPr lang="en" sz="1600">
                <a:latin typeface="Times New Roman"/>
                <a:ea typeface="Times New Roman"/>
                <a:cs typeface="Times New Roman"/>
                <a:sym typeface="Times New Roman"/>
              </a:rPr>
              <a:t>. This process captures various types of relationships, including statistical associations, dependencies, and semantic correspondences, to ensure coherent cross-modal integration.</a:t>
            </a:r>
            <a:endParaRPr sz="1600">
              <a:latin typeface="Times New Roman"/>
              <a:ea typeface="Times New Roman"/>
              <a:cs typeface="Times New Roman"/>
              <a:sym typeface="Times New Roman"/>
            </a:endParaRPr>
          </a:p>
        </p:txBody>
      </p:sp>
      <p:sp>
        <p:nvSpPr>
          <p:cNvPr id="368" name="Google Shape;368;p4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257550" y="213525"/>
            <a:ext cx="26289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Introduction</a:t>
            </a:r>
            <a:endParaRPr b="1" sz="3500">
              <a:solidFill>
                <a:schemeClr val="lt1"/>
              </a:solidFill>
              <a:latin typeface="Times New Roman"/>
              <a:ea typeface="Times New Roman"/>
              <a:cs typeface="Times New Roman"/>
              <a:sym typeface="Times New Roman"/>
            </a:endParaRPr>
          </a:p>
        </p:txBody>
      </p:sp>
      <p:sp>
        <p:nvSpPr>
          <p:cNvPr id="100" name="Google Shape;100;p15"/>
          <p:cNvSpPr txBox="1"/>
          <p:nvPr>
            <p:ph idx="4294967295" type="body"/>
          </p:nvPr>
        </p:nvSpPr>
        <p:spPr>
          <a:xfrm>
            <a:off x="3501150" y="2373100"/>
            <a:ext cx="1995000" cy="4614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Modality</a:t>
            </a:r>
            <a:endParaRPr b="1">
              <a:solidFill>
                <a:schemeClr val="lt1"/>
              </a:solidFill>
              <a:latin typeface="Times New Roman"/>
              <a:ea typeface="Times New Roman"/>
              <a:cs typeface="Times New Roman"/>
              <a:sym typeface="Times New Roman"/>
            </a:endParaRPr>
          </a:p>
        </p:txBody>
      </p:sp>
      <p:sp>
        <p:nvSpPr>
          <p:cNvPr id="101" name="Google Shape;101;p15"/>
          <p:cNvSpPr txBox="1"/>
          <p:nvPr/>
        </p:nvSpPr>
        <p:spPr>
          <a:xfrm>
            <a:off x="3501150" y="2834500"/>
            <a:ext cx="1995000" cy="830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Times New Roman"/>
                <a:ea typeface="Times New Roman"/>
                <a:cs typeface="Times New Roman"/>
                <a:sym typeface="Times New Roman"/>
              </a:rPr>
              <a:t>The way in which something is represented.</a:t>
            </a:r>
            <a:endParaRPr sz="1600">
              <a:solidFill>
                <a:schemeClr val="dk2"/>
              </a:solidFill>
              <a:latin typeface="Times New Roman"/>
              <a:ea typeface="Times New Roman"/>
              <a:cs typeface="Times New Roman"/>
              <a:sym typeface="Times New Roman"/>
            </a:endParaRPr>
          </a:p>
        </p:txBody>
      </p:sp>
      <p:sp>
        <p:nvSpPr>
          <p:cNvPr id="102" name="Google Shape;102;p15"/>
          <p:cNvSpPr txBox="1"/>
          <p:nvPr/>
        </p:nvSpPr>
        <p:spPr>
          <a:xfrm>
            <a:off x="359100" y="2206150"/>
            <a:ext cx="2825100" cy="2104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The science of heterogeneous &amp; connected data. In case of </a:t>
            </a:r>
            <a:r>
              <a:rPr b="1" lang="en" sz="1600">
                <a:solidFill>
                  <a:schemeClr val="dk2"/>
                </a:solidFill>
                <a:latin typeface="Times New Roman"/>
                <a:ea typeface="Times New Roman"/>
                <a:cs typeface="Times New Roman"/>
                <a:sym typeface="Times New Roman"/>
              </a:rPr>
              <a:t>heterogeneous modalities</a:t>
            </a:r>
            <a:r>
              <a:rPr lang="en" sz="1600">
                <a:solidFill>
                  <a:schemeClr val="dk2"/>
                </a:solidFill>
                <a:latin typeface="Times New Roman"/>
                <a:ea typeface="Times New Roman"/>
                <a:cs typeface="Times New Roman"/>
                <a:sym typeface="Times New Roman"/>
              </a:rPr>
              <a:t>, information is present in different modalities and shows diverse qualities, structures &amp; representations.</a:t>
            </a:r>
            <a:endParaRPr sz="1600">
              <a:solidFill>
                <a:schemeClr val="dk2"/>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600">
              <a:solidFill>
                <a:schemeClr val="dk2"/>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chemeClr val="dk2"/>
              </a:solidFill>
              <a:latin typeface="Roboto"/>
              <a:ea typeface="Roboto"/>
              <a:cs typeface="Roboto"/>
              <a:sym typeface="Roboto"/>
            </a:endParaRPr>
          </a:p>
        </p:txBody>
      </p:sp>
      <p:sp>
        <p:nvSpPr>
          <p:cNvPr id="103" name="Google Shape;103;p15"/>
          <p:cNvSpPr txBox="1"/>
          <p:nvPr>
            <p:ph idx="4294967295" type="body"/>
          </p:nvPr>
        </p:nvSpPr>
        <p:spPr>
          <a:xfrm>
            <a:off x="359100" y="1744750"/>
            <a:ext cx="2825100" cy="4614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Multimodal</a:t>
            </a:r>
            <a:endParaRPr b="1">
              <a:solidFill>
                <a:schemeClr val="lt1"/>
              </a:solidFill>
              <a:latin typeface="Times New Roman"/>
              <a:ea typeface="Times New Roman"/>
              <a:cs typeface="Times New Roman"/>
              <a:sym typeface="Times New Roman"/>
            </a:endParaRPr>
          </a:p>
        </p:txBody>
      </p:sp>
      <p:sp>
        <p:nvSpPr>
          <p:cNvPr id="104" name="Google Shape;104;p15"/>
          <p:cNvSpPr txBox="1"/>
          <p:nvPr>
            <p:ph idx="4294967295" type="body"/>
          </p:nvPr>
        </p:nvSpPr>
        <p:spPr>
          <a:xfrm>
            <a:off x="5813088" y="1910013"/>
            <a:ext cx="2971800" cy="4614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Examples</a:t>
            </a:r>
            <a:endParaRPr b="1">
              <a:solidFill>
                <a:schemeClr val="lt1"/>
              </a:solidFill>
              <a:latin typeface="Times New Roman"/>
              <a:ea typeface="Times New Roman"/>
              <a:cs typeface="Times New Roman"/>
              <a:sym typeface="Times New Roman"/>
            </a:endParaRPr>
          </a:p>
        </p:txBody>
      </p:sp>
      <p:sp>
        <p:nvSpPr>
          <p:cNvPr id="105" name="Google Shape;105;p15"/>
          <p:cNvSpPr txBox="1"/>
          <p:nvPr/>
        </p:nvSpPr>
        <p:spPr>
          <a:xfrm>
            <a:off x="5813088" y="2371413"/>
            <a:ext cx="2971800" cy="168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Language</a:t>
            </a:r>
            <a:r>
              <a:rPr lang="en" sz="1600">
                <a:latin typeface="Times New Roman"/>
                <a:ea typeface="Times New Roman"/>
                <a:cs typeface="Times New Roman"/>
                <a:sym typeface="Times New Roman"/>
              </a:rPr>
              <a:t>: Words and sentences used in communication.</a:t>
            </a:r>
            <a:endParaRPr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Vision</a:t>
            </a:r>
            <a:r>
              <a:rPr lang="en" sz="1600">
                <a:latin typeface="Times New Roman"/>
                <a:ea typeface="Times New Roman"/>
                <a:cs typeface="Times New Roman"/>
                <a:sym typeface="Times New Roman"/>
              </a:rPr>
              <a:t>: Visual cues like images or gestures.</a:t>
            </a:r>
            <a:endParaRPr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Speech</a:t>
            </a:r>
            <a:r>
              <a:rPr lang="en" sz="1600">
                <a:latin typeface="Times New Roman"/>
                <a:ea typeface="Times New Roman"/>
                <a:cs typeface="Times New Roman"/>
                <a:sym typeface="Times New Roman"/>
              </a:rPr>
              <a:t>: Auditory signals and tone of voice.</a:t>
            </a:r>
            <a:endParaRPr sz="1600">
              <a:solidFill>
                <a:schemeClr val="dk2"/>
              </a:solidFill>
              <a:latin typeface="Times New Roman"/>
              <a:ea typeface="Times New Roman"/>
              <a:cs typeface="Times New Roman"/>
              <a:sym typeface="Times New Roman"/>
            </a:endParaRPr>
          </a:p>
        </p:txBody>
      </p:sp>
      <p:sp>
        <p:nvSpPr>
          <p:cNvPr id="106" name="Google Shape;106;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Aligned Representation</a:t>
            </a:r>
            <a:endParaRPr>
              <a:latin typeface="Times New Roman"/>
              <a:ea typeface="Times New Roman"/>
              <a:cs typeface="Times New Roman"/>
              <a:sym typeface="Times New Roman"/>
            </a:endParaRPr>
          </a:p>
        </p:txBody>
      </p:sp>
      <p:pic>
        <p:nvPicPr>
          <p:cNvPr id="374" name="Google Shape;374;p42"/>
          <p:cNvPicPr preferRelativeResize="0"/>
          <p:nvPr/>
        </p:nvPicPr>
        <p:blipFill rotWithShape="1">
          <a:blip r:embed="rId3">
            <a:alphaModFix/>
          </a:blip>
          <a:srcRect b="9403" l="7403" r="8279" t="0"/>
          <a:stretch/>
        </p:blipFill>
        <p:spPr>
          <a:xfrm>
            <a:off x="5517550" y="330400"/>
            <a:ext cx="2690400" cy="1786275"/>
          </a:xfrm>
          <a:prstGeom prst="rect">
            <a:avLst/>
          </a:prstGeom>
          <a:noFill/>
          <a:ln>
            <a:noFill/>
          </a:ln>
        </p:spPr>
      </p:pic>
      <p:sp>
        <p:nvSpPr>
          <p:cNvPr id="375" name="Google Shape;375;p42"/>
          <p:cNvSpPr txBox="1"/>
          <p:nvPr>
            <p:ph idx="4294967295" type="body"/>
          </p:nvPr>
        </p:nvSpPr>
        <p:spPr>
          <a:xfrm>
            <a:off x="4840138" y="2469175"/>
            <a:ext cx="4045200" cy="2346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Aligned representations, also known as </a:t>
            </a:r>
            <a:r>
              <a:rPr b="1" lang="en" sz="1600">
                <a:latin typeface="Times New Roman"/>
                <a:ea typeface="Times New Roman"/>
                <a:cs typeface="Times New Roman"/>
                <a:sym typeface="Times New Roman"/>
              </a:rPr>
              <a:t>implicit alignment</a:t>
            </a:r>
            <a:r>
              <a:rPr lang="en" sz="1600">
                <a:latin typeface="Times New Roman"/>
                <a:ea typeface="Times New Roman"/>
                <a:cs typeface="Times New Roman"/>
                <a:sym typeface="Times New Roman"/>
              </a:rPr>
              <a:t>, aim to model all </a:t>
            </a:r>
            <a:r>
              <a:rPr b="1" lang="en" sz="1600">
                <a:latin typeface="Times New Roman"/>
                <a:ea typeface="Times New Roman"/>
                <a:cs typeface="Times New Roman"/>
                <a:sym typeface="Times New Roman"/>
              </a:rPr>
              <a:t>cross-modal connections</a:t>
            </a:r>
            <a:r>
              <a:rPr lang="en" sz="1600">
                <a:latin typeface="Times New Roman"/>
                <a:ea typeface="Times New Roman"/>
                <a:cs typeface="Times New Roman"/>
                <a:sym typeface="Times New Roman"/>
              </a:rPr>
              <a:t> and interactions to learn richer and more integrated representations. This approach leverages </a:t>
            </a:r>
            <a:r>
              <a:rPr b="1" lang="en" sz="1600">
                <a:latin typeface="Times New Roman"/>
                <a:ea typeface="Times New Roman"/>
                <a:cs typeface="Times New Roman"/>
                <a:sym typeface="Times New Roman"/>
              </a:rPr>
              <a:t>self-alignment</a:t>
            </a:r>
            <a:r>
              <a:rPr lang="en" sz="1600">
                <a:latin typeface="Times New Roman"/>
                <a:ea typeface="Times New Roman"/>
                <a:cs typeface="Times New Roman"/>
                <a:sym typeface="Times New Roman"/>
              </a:rPr>
              <a:t> techniques and learns representations over the inherent structure, capturing nuanced relationships across modalities.</a:t>
            </a:r>
            <a:endParaRPr sz="1600">
              <a:latin typeface="Times New Roman"/>
              <a:ea typeface="Times New Roman"/>
              <a:cs typeface="Times New Roman"/>
              <a:sym typeface="Times New Roman"/>
            </a:endParaRPr>
          </a:p>
        </p:txBody>
      </p:sp>
      <p:sp>
        <p:nvSpPr>
          <p:cNvPr id="376" name="Google Shape;376;p4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299000" y="2180700"/>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Segmentation</a:t>
            </a:r>
            <a:endParaRPr>
              <a:latin typeface="Times New Roman"/>
              <a:ea typeface="Times New Roman"/>
              <a:cs typeface="Times New Roman"/>
              <a:sym typeface="Times New Roman"/>
            </a:endParaRPr>
          </a:p>
        </p:txBody>
      </p:sp>
      <p:pic>
        <p:nvPicPr>
          <p:cNvPr id="382" name="Google Shape;382;p43"/>
          <p:cNvPicPr preferRelativeResize="0"/>
          <p:nvPr/>
        </p:nvPicPr>
        <p:blipFill rotWithShape="1">
          <a:blip r:embed="rId3">
            <a:alphaModFix/>
          </a:blip>
          <a:srcRect b="7063" l="4866" r="4166" t="0"/>
          <a:stretch/>
        </p:blipFill>
        <p:spPr>
          <a:xfrm>
            <a:off x="5459063" y="283100"/>
            <a:ext cx="2807375" cy="2000675"/>
          </a:xfrm>
          <a:prstGeom prst="rect">
            <a:avLst/>
          </a:prstGeom>
          <a:noFill/>
          <a:ln>
            <a:noFill/>
          </a:ln>
        </p:spPr>
      </p:pic>
      <p:sp>
        <p:nvSpPr>
          <p:cNvPr id="383" name="Google Shape;383;p43"/>
          <p:cNvSpPr txBox="1"/>
          <p:nvPr>
            <p:ph idx="4294967295" type="body"/>
          </p:nvPr>
        </p:nvSpPr>
        <p:spPr>
          <a:xfrm>
            <a:off x="4840138" y="2571750"/>
            <a:ext cx="4045200" cy="2346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Segmentation addresses the challenge of </a:t>
            </a:r>
            <a:r>
              <a:rPr b="1" lang="en" sz="1600">
                <a:latin typeface="Times New Roman"/>
                <a:ea typeface="Times New Roman"/>
                <a:cs typeface="Times New Roman"/>
                <a:sym typeface="Times New Roman"/>
              </a:rPr>
              <a:t>handling ambiguity in determining the granularity of elements</a:t>
            </a:r>
            <a:r>
              <a:rPr lang="en" sz="1600">
                <a:latin typeface="Times New Roman"/>
                <a:ea typeface="Times New Roman"/>
                <a:cs typeface="Times New Roman"/>
                <a:sym typeface="Times New Roman"/>
              </a:rPr>
              <a:t> during alignment across modalities. It involves refining the segmentation process to ensure each element is accurately represented, allowing for precise cross-modal interactions and coherent integration.</a:t>
            </a:r>
            <a:endParaRPr sz="1600">
              <a:latin typeface="Times New Roman"/>
              <a:ea typeface="Times New Roman"/>
              <a:cs typeface="Times New Roman"/>
              <a:sym typeface="Times New Roman"/>
            </a:endParaRPr>
          </a:p>
        </p:txBody>
      </p:sp>
      <p:sp>
        <p:nvSpPr>
          <p:cNvPr id="384" name="Google Shape;384;p4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3: Reasoning</a:t>
            </a:r>
            <a:endParaRPr b="1">
              <a:latin typeface="Times New Roman"/>
              <a:ea typeface="Times New Roman"/>
              <a:cs typeface="Times New Roman"/>
              <a:sym typeface="Times New Roman"/>
            </a:endParaRPr>
          </a:p>
        </p:txBody>
      </p:sp>
      <p:sp>
        <p:nvSpPr>
          <p:cNvPr id="390" name="Google Shape;390;p4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idx="4294967295" type="body"/>
          </p:nvPr>
        </p:nvSpPr>
        <p:spPr>
          <a:xfrm>
            <a:off x="893850" y="436350"/>
            <a:ext cx="7356300" cy="108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Reasoning in multimodal learning involves combining knowledge through multiple inferential steps, leveraging multimodal alignment and the underlying problem structure to derive coherent and accurate insights.</a:t>
            </a:r>
            <a:endParaRPr>
              <a:latin typeface="Times New Roman"/>
              <a:ea typeface="Times New Roman"/>
              <a:cs typeface="Times New Roman"/>
              <a:sym typeface="Times New Roman"/>
            </a:endParaRPr>
          </a:p>
        </p:txBody>
      </p:sp>
      <p:pic>
        <p:nvPicPr>
          <p:cNvPr id="396" name="Google Shape;396;p45"/>
          <p:cNvPicPr preferRelativeResize="0"/>
          <p:nvPr/>
        </p:nvPicPr>
        <p:blipFill rotWithShape="1">
          <a:blip r:embed="rId3">
            <a:alphaModFix/>
          </a:blip>
          <a:srcRect b="11621" l="0" r="0" t="0"/>
          <a:stretch/>
        </p:blipFill>
        <p:spPr>
          <a:xfrm>
            <a:off x="893850" y="2043575"/>
            <a:ext cx="7356300" cy="2549200"/>
          </a:xfrm>
          <a:prstGeom prst="rect">
            <a:avLst/>
          </a:prstGeom>
          <a:noFill/>
          <a:ln cap="flat" cmpd="sng" w="9525">
            <a:solidFill>
              <a:schemeClr val="dk1"/>
            </a:solidFill>
            <a:prstDash val="solid"/>
            <a:round/>
            <a:headEnd len="sm" w="sm" type="none"/>
            <a:tailEnd len="sm" w="sm" type="none"/>
          </a:ln>
        </p:spPr>
      </p:pic>
      <p:sp>
        <p:nvSpPr>
          <p:cNvPr id="397" name="Google Shape;397;p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6"/>
          <p:cNvPicPr preferRelativeResize="0"/>
          <p:nvPr/>
        </p:nvPicPr>
        <p:blipFill>
          <a:blip r:embed="rId3">
            <a:alphaModFix/>
          </a:blip>
          <a:stretch>
            <a:fillRect/>
          </a:stretch>
        </p:blipFill>
        <p:spPr>
          <a:xfrm>
            <a:off x="5208074" y="3745875"/>
            <a:ext cx="1273576" cy="1424750"/>
          </a:xfrm>
          <a:prstGeom prst="rect">
            <a:avLst/>
          </a:prstGeom>
          <a:noFill/>
          <a:ln>
            <a:noFill/>
          </a:ln>
        </p:spPr>
      </p:pic>
      <p:pic>
        <p:nvPicPr>
          <p:cNvPr id="403" name="Google Shape;403;p46"/>
          <p:cNvPicPr preferRelativeResize="0"/>
          <p:nvPr/>
        </p:nvPicPr>
        <p:blipFill>
          <a:blip r:embed="rId4">
            <a:alphaModFix/>
          </a:blip>
          <a:stretch>
            <a:fillRect/>
          </a:stretch>
        </p:blipFill>
        <p:spPr>
          <a:xfrm>
            <a:off x="486874" y="2915875"/>
            <a:ext cx="1352100" cy="1552625"/>
          </a:xfrm>
          <a:prstGeom prst="rect">
            <a:avLst/>
          </a:prstGeom>
          <a:noFill/>
          <a:ln>
            <a:noFill/>
          </a:ln>
        </p:spPr>
      </p:pic>
      <p:sp>
        <p:nvSpPr>
          <p:cNvPr id="404" name="Google Shape;404;p46"/>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Sub-Challenges of Reasoning</a:t>
            </a:r>
            <a:endParaRPr b="1" sz="3500">
              <a:solidFill>
                <a:schemeClr val="lt1"/>
              </a:solidFill>
              <a:latin typeface="Times New Roman"/>
              <a:ea typeface="Times New Roman"/>
              <a:cs typeface="Times New Roman"/>
              <a:sym typeface="Times New Roman"/>
            </a:endParaRPr>
          </a:p>
        </p:txBody>
      </p:sp>
      <p:pic>
        <p:nvPicPr>
          <p:cNvPr id="405" name="Google Shape;405;p46"/>
          <p:cNvPicPr preferRelativeResize="0"/>
          <p:nvPr/>
        </p:nvPicPr>
        <p:blipFill>
          <a:blip r:embed="rId5">
            <a:alphaModFix/>
          </a:blip>
          <a:stretch>
            <a:fillRect/>
          </a:stretch>
        </p:blipFill>
        <p:spPr>
          <a:xfrm>
            <a:off x="1236513" y="1007900"/>
            <a:ext cx="6670975" cy="2737975"/>
          </a:xfrm>
          <a:prstGeom prst="rect">
            <a:avLst/>
          </a:prstGeom>
          <a:noFill/>
          <a:ln>
            <a:noFill/>
          </a:ln>
        </p:spPr>
      </p:pic>
      <p:pic>
        <p:nvPicPr>
          <p:cNvPr id="406" name="Google Shape;406;p46"/>
          <p:cNvPicPr preferRelativeResize="0"/>
          <p:nvPr/>
        </p:nvPicPr>
        <p:blipFill>
          <a:blip r:embed="rId6">
            <a:alphaModFix/>
          </a:blip>
          <a:stretch>
            <a:fillRect/>
          </a:stretch>
        </p:blipFill>
        <p:spPr>
          <a:xfrm>
            <a:off x="2993100" y="3745874"/>
            <a:ext cx="946600" cy="1424750"/>
          </a:xfrm>
          <a:prstGeom prst="rect">
            <a:avLst/>
          </a:prstGeom>
          <a:noFill/>
          <a:ln>
            <a:noFill/>
          </a:ln>
        </p:spPr>
      </p:pic>
      <p:pic>
        <p:nvPicPr>
          <p:cNvPr id="407" name="Google Shape;407;p46"/>
          <p:cNvPicPr preferRelativeResize="0"/>
          <p:nvPr/>
        </p:nvPicPr>
        <p:blipFill>
          <a:blip r:embed="rId7">
            <a:alphaModFix/>
          </a:blip>
          <a:stretch>
            <a:fillRect/>
          </a:stretch>
        </p:blipFill>
        <p:spPr>
          <a:xfrm>
            <a:off x="7540125" y="2915875"/>
            <a:ext cx="647600" cy="828925"/>
          </a:xfrm>
          <a:prstGeom prst="rect">
            <a:avLst/>
          </a:prstGeom>
          <a:noFill/>
          <a:ln>
            <a:noFill/>
          </a:ln>
        </p:spPr>
      </p:pic>
      <p:sp>
        <p:nvSpPr>
          <p:cNvPr id="408" name="Google Shape;408;p4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7"/>
          <p:cNvPicPr preferRelativeResize="0"/>
          <p:nvPr/>
        </p:nvPicPr>
        <p:blipFill rotWithShape="1">
          <a:blip r:embed="rId3">
            <a:alphaModFix/>
          </a:blip>
          <a:srcRect b="0" l="6255" r="8861" t="0"/>
          <a:stretch/>
        </p:blipFill>
        <p:spPr>
          <a:xfrm>
            <a:off x="1075100" y="1377975"/>
            <a:ext cx="6993800" cy="3571875"/>
          </a:xfrm>
          <a:prstGeom prst="rect">
            <a:avLst/>
          </a:prstGeom>
          <a:noFill/>
          <a:ln cap="flat" cmpd="sng" w="9525">
            <a:solidFill>
              <a:schemeClr val="dk1"/>
            </a:solidFill>
            <a:prstDash val="solid"/>
            <a:round/>
            <a:headEnd len="sm" w="sm" type="none"/>
            <a:tailEnd len="sm" w="sm" type="none"/>
          </a:ln>
        </p:spPr>
      </p:pic>
      <p:sp>
        <p:nvSpPr>
          <p:cNvPr id="414" name="Google Shape;414;p47"/>
          <p:cNvSpPr txBox="1"/>
          <p:nvPr>
            <p:ph idx="4294967295" type="body"/>
          </p:nvPr>
        </p:nvSpPr>
        <p:spPr>
          <a:xfrm>
            <a:off x="893850" y="139775"/>
            <a:ext cx="7356300" cy="108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This graph illustrates the interplay between concepts, inference, and structure in multimodal reasoning, highlighting how these axes contribute to integrating and deriving insights from diverse data sources.</a:t>
            </a:r>
            <a:endParaRPr>
              <a:latin typeface="Times New Roman"/>
              <a:ea typeface="Times New Roman"/>
              <a:cs typeface="Times New Roman"/>
              <a:sym typeface="Times New Roman"/>
            </a:endParaRPr>
          </a:p>
        </p:txBody>
      </p:sp>
      <p:sp>
        <p:nvSpPr>
          <p:cNvPr id="415" name="Google Shape;415;p4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Structure Modeling</a:t>
            </a:r>
            <a:endParaRPr>
              <a:latin typeface="Times New Roman"/>
              <a:ea typeface="Times New Roman"/>
              <a:cs typeface="Times New Roman"/>
              <a:sym typeface="Times New Roman"/>
            </a:endParaRPr>
          </a:p>
        </p:txBody>
      </p:sp>
      <p:pic>
        <p:nvPicPr>
          <p:cNvPr id="421" name="Google Shape;421;p48"/>
          <p:cNvPicPr preferRelativeResize="0"/>
          <p:nvPr/>
        </p:nvPicPr>
        <p:blipFill>
          <a:blip r:embed="rId3">
            <a:alphaModFix/>
          </a:blip>
          <a:stretch>
            <a:fillRect/>
          </a:stretch>
        </p:blipFill>
        <p:spPr>
          <a:xfrm>
            <a:off x="5995075" y="793425"/>
            <a:ext cx="1940489" cy="2228275"/>
          </a:xfrm>
          <a:prstGeom prst="rect">
            <a:avLst/>
          </a:prstGeom>
          <a:noFill/>
          <a:ln>
            <a:noFill/>
          </a:ln>
        </p:spPr>
      </p:pic>
      <p:sp>
        <p:nvSpPr>
          <p:cNvPr id="422" name="Google Shape;422;p48"/>
          <p:cNvSpPr txBox="1"/>
          <p:nvPr>
            <p:ph idx="4294967295" type="body"/>
          </p:nvPr>
        </p:nvSpPr>
        <p:spPr>
          <a:xfrm>
            <a:off x="4942725" y="3354000"/>
            <a:ext cx="4045200" cy="807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To define/learn the relationships over which composition occurs.</a:t>
            </a:r>
            <a:endParaRPr>
              <a:latin typeface="Times New Roman"/>
              <a:ea typeface="Times New Roman"/>
              <a:cs typeface="Times New Roman"/>
              <a:sym typeface="Times New Roman"/>
            </a:endParaRPr>
          </a:p>
        </p:txBody>
      </p:sp>
      <p:sp>
        <p:nvSpPr>
          <p:cNvPr id="423" name="Google Shape;423;p4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9"/>
          <p:cNvPicPr preferRelativeResize="0"/>
          <p:nvPr/>
        </p:nvPicPr>
        <p:blipFill rotWithShape="1">
          <a:blip r:embed="rId3">
            <a:alphaModFix/>
          </a:blip>
          <a:srcRect b="0" l="7703" r="5445" t="5962"/>
          <a:stretch/>
        </p:blipFill>
        <p:spPr>
          <a:xfrm>
            <a:off x="486875" y="1952975"/>
            <a:ext cx="2448775" cy="2212400"/>
          </a:xfrm>
          <a:prstGeom prst="rect">
            <a:avLst/>
          </a:prstGeom>
          <a:noFill/>
          <a:ln cap="flat" cmpd="sng" w="9525">
            <a:solidFill>
              <a:schemeClr val="dk1"/>
            </a:solidFill>
            <a:prstDash val="solid"/>
            <a:round/>
            <a:headEnd len="sm" w="sm" type="none"/>
            <a:tailEnd len="sm" w="sm" type="none"/>
          </a:ln>
        </p:spPr>
      </p:pic>
      <p:sp>
        <p:nvSpPr>
          <p:cNvPr id="429" name="Google Shape;429;p49"/>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Single-step Modeling</a:t>
            </a:r>
            <a:endParaRPr b="1" sz="3500">
              <a:solidFill>
                <a:schemeClr val="lt1"/>
              </a:solidFill>
              <a:latin typeface="Times New Roman"/>
              <a:ea typeface="Times New Roman"/>
              <a:cs typeface="Times New Roman"/>
              <a:sym typeface="Times New Roman"/>
            </a:endParaRPr>
          </a:p>
        </p:txBody>
      </p:sp>
      <p:sp>
        <p:nvSpPr>
          <p:cNvPr id="430" name="Google Shape;430;p49"/>
          <p:cNvSpPr txBox="1"/>
          <p:nvPr>
            <p:ph idx="4294967295" type="body"/>
          </p:nvPr>
        </p:nvSpPr>
        <p:spPr>
          <a:xfrm>
            <a:off x="3303575" y="1952975"/>
            <a:ext cx="5353500" cy="2072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Single-step structure modeling involves directly capturing relationships or dependencies within a s</a:t>
            </a:r>
            <a:r>
              <a:rPr b="1" lang="en">
                <a:latin typeface="Times New Roman"/>
                <a:ea typeface="Times New Roman"/>
                <a:cs typeface="Times New Roman"/>
                <a:sym typeface="Times New Roman"/>
              </a:rPr>
              <a:t>ingle instance or immediate context</a:t>
            </a:r>
            <a:r>
              <a:rPr lang="en">
                <a:latin typeface="Times New Roman"/>
                <a:ea typeface="Times New Roman"/>
                <a:cs typeface="Times New Roman"/>
                <a:sym typeface="Times New Roman"/>
              </a:rPr>
              <a:t>. This approach focuses on straightforwardly modeling interactions either within a single modality or between modalities without complex layering.</a:t>
            </a:r>
            <a:endParaRPr>
              <a:latin typeface="Times New Roman"/>
              <a:ea typeface="Times New Roman"/>
              <a:cs typeface="Times New Roman"/>
              <a:sym typeface="Times New Roman"/>
            </a:endParaRPr>
          </a:p>
        </p:txBody>
      </p:sp>
      <p:sp>
        <p:nvSpPr>
          <p:cNvPr id="431" name="Google Shape;431;p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Multi</a:t>
            </a:r>
            <a:r>
              <a:rPr b="1" lang="en" sz="3500">
                <a:solidFill>
                  <a:schemeClr val="lt1"/>
                </a:solidFill>
                <a:latin typeface="Times New Roman"/>
                <a:ea typeface="Times New Roman"/>
                <a:cs typeface="Times New Roman"/>
                <a:sym typeface="Times New Roman"/>
              </a:rPr>
              <a:t>step Modeling</a:t>
            </a:r>
            <a:endParaRPr b="1" sz="3500">
              <a:solidFill>
                <a:schemeClr val="lt1"/>
              </a:solidFill>
              <a:latin typeface="Times New Roman"/>
              <a:ea typeface="Times New Roman"/>
              <a:cs typeface="Times New Roman"/>
              <a:sym typeface="Times New Roman"/>
            </a:endParaRPr>
          </a:p>
        </p:txBody>
      </p:sp>
      <p:sp>
        <p:nvSpPr>
          <p:cNvPr id="437" name="Google Shape;437;p50"/>
          <p:cNvSpPr txBox="1"/>
          <p:nvPr>
            <p:ph idx="4294967295" type="body"/>
          </p:nvPr>
        </p:nvSpPr>
        <p:spPr>
          <a:xfrm>
            <a:off x="819000" y="1211938"/>
            <a:ext cx="7506000" cy="1073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Multistep structure modeling involves capturing complex relationships through </a:t>
            </a:r>
            <a:r>
              <a:rPr b="1" lang="en">
                <a:latin typeface="Times New Roman"/>
                <a:ea typeface="Times New Roman"/>
                <a:cs typeface="Times New Roman"/>
                <a:sym typeface="Times New Roman"/>
              </a:rPr>
              <a:t>multiple layers</a:t>
            </a:r>
            <a:r>
              <a:rPr lang="en">
                <a:latin typeface="Times New Roman"/>
                <a:ea typeface="Times New Roman"/>
                <a:cs typeface="Times New Roman"/>
                <a:sym typeface="Times New Roman"/>
              </a:rPr>
              <a:t>, including temporal, hierarchical, interactive, and discovery-based approaches to build a comprehensive understanding of data.</a:t>
            </a:r>
            <a:endParaRPr>
              <a:latin typeface="Times New Roman"/>
              <a:ea typeface="Times New Roman"/>
              <a:cs typeface="Times New Roman"/>
              <a:sym typeface="Times New Roman"/>
            </a:endParaRPr>
          </a:p>
        </p:txBody>
      </p:sp>
      <p:pic>
        <p:nvPicPr>
          <p:cNvPr id="438" name="Google Shape;438;p50"/>
          <p:cNvPicPr preferRelativeResize="0"/>
          <p:nvPr/>
        </p:nvPicPr>
        <p:blipFill>
          <a:blip r:embed="rId3">
            <a:alphaModFix/>
          </a:blip>
          <a:stretch>
            <a:fillRect/>
          </a:stretch>
        </p:blipFill>
        <p:spPr>
          <a:xfrm>
            <a:off x="1710450" y="2486275"/>
            <a:ext cx="5723100" cy="2348925"/>
          </a:xfrm>
          <a:prstGeom prst="rect">
            <a:avLst/>
          </a:prstGeom>
          <a:noFill/>
          <a:ln>
            <a:noFill/>
          </a:ln>
        </p:spPr>
      </p:pic>
      <p:sp>
        <p:nvSpPr>
          <p:cNvPr id="439" name="Google Shape;439;p5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1"/>
          <p:cNvPicPr preferRelativeResize="0"/>
          <p:nvPr/>
        </p:nvPicPr>
        <p:blipFill rotWithShape="1">
          <a:blip r:embed="rId3">
            <a:alphaModFix/>
          </a:blip>
          <a:srcRect b="0" l="1820" r="7154" t="0"/>
          <a:stretch/>
        </p:blipFill>
        <p:spPr>
          <a:xfrm>
            <a:off x="1534850" y="1002075"/>
            <a:ext cx="6074275" cy="2731351"/>
          </a:xfrm>
          <a:prstGeom prst="rect">
            <a:avLst/>
          </a:prstGeom>
          <a:noFill/>
          <a:ln cap="flat" cmpd="sng" w="9525">
            <a:solidFill>
              <a:schemeClr val="dk1"/>
            </a:solidFill>
            <a:prstDash val="solid"/>
            <a:round/>
            <a:headEnd len="sm" w="sm" type="none"/>
            <a:tailEnd len="sm" w="sm" type="none"/>
          </a:ln>
        </p:spPr>
      </p:pic>
      <p:sp>
        <p:nvSpPr>
          <p:cNvPr id="445" name="Google Shape;445;p51"/>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Temporal Structure</a:t>
            </a:r>
            <a:endParaRPr b="1" sz="3500">
              <a:solidFill>
                <a:schemeClr val="lt1"/>
              </a:solidFill>
              <a:latin typeface="Times New Roman"/>
              <a:ea typeface="Times New Roman"/>
              <a:cs typeface="Times New Roman"/>
              <a:sym typeface="Times New Roman"/>
            </a:endParaRPr>
          </a:p>
        </p:txBody>
      </p:sp>
      <p:sp>
        <p:nvSpPr>
          <p:cNvPr id="446" name="Google Shape;446;p51"/>
          <p:cNvSpPr txBox="1"/>
          <p:nvPr>
            <p:ph idx="4294967295" type="body"/>
          </p:nvPr>
        </p:nvSpPr>
        <p:spPr>
          <a:xfrm>
            <a:off x="602850" y="3880000"/>
            <a:ext cx="7938300" cy="109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Temporal structure modeling enables cross-modal </a:t>
            </a:r>
            <a:r>
              <a:rPr b="1" lang="en">
                <a:latin typeface="Times New Roman"/>
                <a:ea typeface="Times New Roman"/>
                <a:cs typeface="Times New Roman"/>
                <a:sym typeface="Times New Roman"/>
              </a:rPr>
              <a:t>interactions across time</a:t>
            </a:r>
            <a:r>
              <a:rPr lang="en">
                <a:latin typeface="Times New Roman"/>
                <a:ea typeface="Times New Roman"/>
                <a:cs typeface="Times New Roman"/>
                <a:sym typeface="Times New Roman"/>
              </a:rPr>
              <a:t>, integrating multiview sequences and evolving </a:t>
            </a:r>
            <a:r>
              <a:rPr b="1" lang="en">
                <a:latin typeface="Times New Roman"/>
                <a:ea typeface="Times New Roman"/>
                <a:cs typeface="Times New Roman"/>
                <a:sym typeface="Times New Roman"/>
              </a:rPr>
              <a:t>multimodal memory</a:t>
            </a:r>
            <a:r>
              <a:rPr lang="en">
                <a:latin typeface="Times New Roman"/>
                <a:ea typeface="Times New Roman"/>
                <a:cs typeface="Times New Roman"/>
                <a:sym typeface="Times New Roman"/>
              </a:rPr>
              <a:t> using parameterization methods such as transformers, RNNs, or key-value memory.</a:t>
            </a:r>
            <a:endParaRPr>
              <a:latin typeface="Times New Roman"/>
              <a:ea typeface="Times New Roman"/>
              <a:cs typeface="Times New Roman"/>
              <a:sym typeface="Times New Roman"/>
            </a:endParaRPr>
          </a:p>
        </p:txBody>
      </p:sp>
      <p:sp>
        <p:nvSpPr>
          <p:cNvPr id="447" name="Google Shape;447;p5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2442287" y="1149800"/>
            <a:ext cx="4259425" cy="2843900"/>
          </a:xfrm>
          <a:prstGeom prst="rect">
            <a:avLst/>
          </a:prstGeom>
          <a:noFill/>
          <a:ln cap="flat" cmpd="sng" w="9525">
            <a:solidFill>
              <a:schemeClr val="dk1"/>
            </a:solidFill>
            <a:prstDash val="solid"/>
            <a:round/>
            <a:headEnd len="sm" w="sm" type="none"/>
            <a:tailEnd len="sm" w="sm" type="none"/>
          </a:ln>
        </p:spPr>
      </p:pic>
      <p:sp>
        <p:nvSpPr>
          <p:cNvPr id="112" name="Google Shape;112;p16"/>
          <p:cNvSpPr txBox="1"/>
          <p:nvPr>
            <p:ph type="title"/>
          </p:nvPr>
        </p:nvSpPr>
        <p:spPr>
          <a:xfrm>
            <a:off x="1651050" y="201075"/>
            <a:ext cx="5841900" cy="7887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Dimensions of Heterogeneity</a:t>
            </a:r>
            <a:endParaRPr b="1" sz="3500">
              <a:solidFill>
                <a:schemeClr val="lt1"/>
              </a:solidFill>
              <a:latin typeface="Times New Roman"/>
              <a:ea typeface="Times New Roman"/>
              <a:cs typeface="Times New Roman"/>
              <a:sym typeface="Times New Roman"/>
            </a:endParaRPr>
          </a:p>
        </p:txBody>
      </p:sp>
      <p:sp>
        <p:nvSpPr>
          <p:cNvPr id="113" name="Google Shape;113;p16"/>
          <p:cNvSpPr txBox="1"/>
          <p:nvPr>
            <p:ph idx="4294967295" type="body"/>
          </p:nvPr>
        </p:nvSpPr>
        <p:spPr>
          <a:xfrm>
            <a:off x="670050" y="4269775"/>
            <a:ext cx="7803900" cy="788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Dimensions of heterogeneity reflect the varied characteristics that must be managed when integrating multiple modalities.</a:t>
            </a:r>
            <a:endParaRPr sz="1800">
              <a:latin typeface="Times New Roman"/>
              <a:ea typeface="Times New Roman"/>
              <a:cs typeface="Times New Roman"/>
              <a:sym typeface="Times New Roman"/>
            </a:endParaRPr>
          </a:p>
        </p:txBody>
      </p:sp>
      <p:sp>
        <p:nvSpPr>
          <p:cNvPr id="114" name="Google Shape;114;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Hierarchical </a:t>
            </a:r>
            <a:r>
              <a:rPr b="1" lang="en" sz="3500">
                <a:solidFill>
                  <a:schemeClr val="lt1"/>
                </a:solidFill>
                <a:latin typeface="Times New Roman"/>
                <a:ea typeface="Times New Roman"/>
                <a:cs typeface="Times New Roman"/>
                <a:sym typeface="Times New Roman"/>
              </a:rPr>
              <a:t>Structure</a:t>
            </a:r>
            <a:endParaRPr b="1" sz="3500">
              <a:solidFill>
                <a:schemeClr val="lt1"/>
              </a:solidFill>
              <a:latin typeface="Times New Roman"/>
              <a:ea typeface="Times New Roman"/>
              <a:cs typeface="Times New Roman"/>
              <a:sym typeface="Times New Roman"/>
            </a:endParaRPr>
          </a:p>
        </p:txBody>
      </p:sp>
      <p:sp>
        <p:nvSpPr>
          <p:cNvPr id="453" name="Google Shape;453;p52"/>
          <p:cNvSpPr txBox="1"/>
          <p:nvPr>
            <p:ph idx="4294967295" type="body"/>
          </p:nvPr>
        </p:nvSpPr>
        <p:spPr>
          <a:xfrm>
            <a:off x="1134300" y="3836050"/>
            <a:ext cx="6875400" cy="105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Hierarchical structure modeling organizes data into layered abstractions, </a:t>
            </a:r>
            <a:r>
              <a:rPr b="1" lang="en">
                <a:latin typeface="Times New Roman"/>
                <a:ea typeface="Times New Roman"/>
                <a:cs typeface="Times New Roman"/>
                <a:sym typeface="Times New Roman"/>
              </a:rPr>
              <a:t>leveraging syntactic language</a:t>
            </a:r>
            <a:r>
              <a:rPr lang="en">
                <a:latin typeface="Times New Roman"/>
                <a:ea typeface="Times New Roman"/>
                <a:cs typeface="Times New Roman"/>
                <a:sym typeface="Times New Roman"/>
              </a:rPr>
              <a:t> structure to capture varying levels of complexity.</a:t>
            </a:r>
            <a:endParaRPr>
              <a:latin typeface="Times New Roman"/>
              <a:ea typeface="Times New Roman"/>
              <a:cs typeface="Times New Roman"/>
              <a:sym typeface="Times New Roman"/>
            </a:endParaRPr>
          </a:p>
        </p:txBody>
      </p:sp>
      <p:pic>
        <p:nvPicPr>
          <p:cNvPr id="454" name="Google Shape;454;p52"/>
          <p:cNvPicPr preferRelativeResize="0"/>
          <p:nvPr/>
        </p:nvPicPr>
        <p:blipFill rotWithShape="1">
          <a:blip r:embed="rId3">
            <a:alphaModFix/>
          </a:blip>
          <a:srcRect b="0" l="0" r="14471" t="0"/>
          <a:stretch/>
        </p:blipFill>
        <p:spPr>
          <a:xfrm>
            <a:off x="2429925" y="1180413"/>
            <a:ext cx="4284151" cy="2330725"/>
          </a:xfrm>
          <a:prstGeom prst="rect">
            <a:avLst/>
          </a:prstGeom>
          <a:noFill/>
          <a:ln cap="flat" cmpd="sng" w="9525">
            <a:solidFill>
              <a:schemeClr val="dk1"/>
            </a:solidFill>
            <a:prstDash val="solid"/>
            <a:round/>
            <a:headEnd len="sm" w="sm" type="none"/>
            <a:tailEnd len="sm" w="sm" type="none"/>
          </a:ln>
        </p:spPr>
      </p:pic>
      <p:sp>
        <p:nvSpPr>
          <p:cNvPr id="455" name="Google Shape;455;p5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Interactive </a:t>
            </a:r>
            <a:r>
              <a:rPr b="1" lang="en" sz="3500">
                <a:solidFill>
                  <a:schemeClr val="lt1"/>
                </a:solidFill>
                <a:latin typeface="Times New Roman"/>
                <a:ea typeface="Times New Roman"/>
                <a:cs typeface="Times New Roman"/>
                <a:sym typeface="Times New Roman"/>
              </a:rPr>
              <a:t>Structure</a:t>
            </a:r>
            <a:endParaRPr b="1" sz="3500">
              <a:solidFill>
                <a:schemeClr val="lt1"/>
              </a:solidFill>
              <a:latin typeface="Times New Roman"/>
              <a:ea typeface="Times New Roman"/>
              <a:cs typeface="Times New Roman"/>
              <a:sym typeface="Times New Roman"/>
            </a:endParaRPr>
          </a:p>
        </p:txBody>
      </p:sp>
      <p:sp>
        <p:nvSpPr>
          <p:cNvPr id="461" name="Google Shape;461;p53"/>
          <p:cNvSpPr txBox="1"/>
          <p:nvPr>
            <p:ph idx="4294967295" type="body"/>
          </p:nvPr>
        </p:nvSpPr>
        <p:spPr>
          <a:xfrm>
            <a:off x="602850" y="3880000"/>
            <a:ext cx="7938300" cy="109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Interactive structure modeling captures dynamic interactions between modalities or within a modality over multiple steps, where actions at previous timestamps influence future states, often leveraging </a:t>
            </a:r>
            <a:r>
              <a:rPr b="1" lang="en">
                <a:latin typeface="Times New Roman"/>
                <a:ea typeface="Times New Roman"/>
                <a:cs typeface="Times New Roman"/>
                <a:sym typeface="Times New Roman"/>
              </a:rPr>
              <a:t>reinforcement learning</a:t>
            </a:r>
            <a:r>
              <a:rPr lang="en">
                <a:latin typeface="Times New Roman"/>
                <a:ea typeface="Times New Roman"/>
                <a:cs typeface="Times New Roman"/>
                <a:sym typeface="Times New Roman"/>
              </a:rPr>
              <a:t> techniques.</a:t>
            </a:r>
            <a:endParaRPr>
              <a:latin typeface="Times New Roman"/>
              <a:ea typeface="Times New Roman"/>
              <a:cs typeface="Times New Roman"/>
              <a:sym typeface="Times New Roman"/>
            </a:endParaRPr>
          </a:p>
        </p:txBody>
      </p:sp>
      <p:pic>
        <p:nvPicPr>
          <p:cNvPr id="462" name="Google Shape;462;p53"/>
          <p:cNvPicPr preferRelativeResize="0"/>
          <p:nvPr/>
        </p:nvPicPr>
        <p:blipFill rotWithShape="1">
          <a:blip r:embed="rId3">
            <a:alphaModFix/>
          </a:blip>
          <a:srcRect b="0" l="1493" r="1551" t="11095"/>
          <a:stretch/>
        </p:blipFill>
        <p:spPr>
          <a:xfrm>
            <a:off x="369813" y="1164025"/>
            <a:ext cx="8404375" cy="2407439"/>
          </a:xfrm>
          <a:prstGeom prst="rect">
            <a:avLst/>
          </a:prstGeom>
          <a:noFill/>
          <a:ln cap="flat" cmpd="sng" w="9525">
            <a:solidFill>
              <a:schemeClr val="dk1"/>
            </a:solidFill>
            <a:prstDash val="solid"/>
            <a:round/>
            <a:headEnd len="sm" w="sm" type="none"/>
            <a:tailEnd len="sm" w="sm" type="none"/>
          </a:ln>
        </p:spPr>
      </p:pic>
      <p:sp>
        <p:nvSpPr>
          <p:cNvPr id="463" name="Google Shape;463;p5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type="title"/>
          </p:nvPr>
        </p:nvSpPr>
        <p:spPr>
          <a:xfrm>
            <a:off x="486875" y="1049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Structure Discovery</a:t>
            </a:r>
            <a:endParaRPr b="1" sz="3500">
              <a:solidFill>
                <a:schemeClr val="lt1"/>
              </a:solidFill>
              <a:latin typeface="Times New Roman"/>
              <a:ea typeface="Times New Roman"/>
              <a:cs typeface="Times New Roman"/>
              <a:sym typeface="Times New Roman"/>
            </a:endParaRPr>
          </a:p>
        </p:txBody>
      </p:sp>
      <p:sp>
        <p:nvSpPr>
          <p:cNvPr id="469" name="Google Shape;469;p54"/>
          <p:cNvSpPr txBox="1"/>
          <p:nvPr>
            <p:ph idx="4294967295" type="body"/>
          </p:nvPr>
        </p:nvSpPr>
        <p:spPr>
          <a:xfrm>
            <a:off x="4429600" y="1322138"/>
            <a:ext cx="4014600" cy="3321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Structure discovery involves </a:t>
            </a:r>
            <a:r>
              <a:rPr b="1" lang="en">
                <a:latin typeface="Times New Roman"/>
                <a:ea typeface="Times New Roman"/>
                <a:cs typeface="Times New Roman"/>
                <a:sym typeface="Times New Roman"/>
              </a:rPr>
              <a:t>fully learning the data structure through optimization</a:t>
            </a:r>
            <a:r>
              <a:rPr lang="en">
                <a:latin typeface="Times New Roman"/>
                <a:ea typeface="Times New Roman"/>
                <a:cs typeface="Times New Roman"/>
                <a:sym typeface="Times New Roman"/>
              </a:rPr>
              <a:t>, defining basic representation and fusion building blocks (such as ReLU, layer normalization, convolution, concatenation, and attention), and using neural architecture search to uncover new patterns and relationships through iterative exploration.</a:t>
            </a:r>
            <a:endParaRPr>
              <a:latin typeface="Times New Roman"/>
              <a:ea typeface="Times New Roman"/>
              <a:cs typeface="Times New Roman"/>
              <a:sym typeface="Times New Roman"/>
            </a:endParaRPr>
          </a:p>
        </p:txBody>
      </p:sp>
      <p:pic>
        <p:nvPicPr>
          <p:cNvPr id="470" name="Google Shape;470;p54"/>
          <p:cNvPicPr preferRelativeResize="0"/>
          <p:nvPr/>
        </p:nvPicPr>
        <p:blipFill rotWithShape="1">
          <a:blip r:embed="rId3">
            <a:alphaModFix/>
          </a:blip>
          <a:srcRect b="0" l="14829" r="3102" t="0"/>
          <a:stretch/>
        </p:blipFill>
        <p:spPr>
          <a:xfrm>
            <a:off x="697225" y="1002075"/>
            <a:ext cx="3288100" cy="3962025"/>
          </a:xfrm>
          <a:prstGeom prst="rect">
            <a:avLst/>
          </a:prstGeom>
          <a:noFill/>
          <a:ln cap="flat" cmpd="sng" w="9525">
            <a:solidFill>
              <a:schemeClr val="dk1"/>
            </a:solidFill>
            <a:prstDash val="solid"/>
            <a:round/>
            <a:headEnd len="sm" w="sm" type="none"/>
            <a:tailEnd len="sm" w="sm" type="none"/>
          </a:ln>
        </p:spPr>
      </p:pic>
      <p:sp>
        <p:nvSpPr>
          <p:cNvPr id="471" name="Google Shape;471;p5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Intermediate Concepts</a:t>
            </a:r>
            <a:endParaRPr>
              <a:latin typeface="Times New Roman"/>
              <a:ea typeface="Times New Roman"/>
              <a:cs typeface="Times New Roman"/>
              <a:sym typeface="Times New Roman"/>
            </a:endParaRPr>
          </a:p>
        </p:txBody>
      </p:sp>
      <p:pic>
        <p:nvPicPr>
          <p:cNvPr id="477" name="Google Shape;477;p55"/>
          <p:cNvPicPr preferRelativeResize="0"/>
          <p:nvPr/>
        </p:nvPicPr>
        <p:blipFill>
          <a:blip r:embed="rId3">
            <a:alphaModFix/>
          </a:blip>
          <a:stretch>
            <a:fillRect/>
          </a:stretch>
        </p:blipFill>
        <p:spPr>
          <a:xfrm>
            <a:off x="6212098" y="791050"/>
            <a:ext cx="1348175" cy="2029175"/>
          </a:xfrm>
          <a:prstGeom prst="rect">
            <a:avLst/>
          </a:prstGeom>
          <a:noFill/>
          <a:ln>
            <a:noFill/>
          </a:ln>
        </p:spPr>
      </p:pic>
      <p:sp>
        <p:nvSpPr>
          <p:cNvPr id="478" name="Google Shape;478;p55"/>
          <p:cNvSpPr txBox="1"/>
          <p:nvPr>
            <p:ph idx="4294967295" type="body"/>
          </p:nvPr>
        </p:nvSpPr>
        <p:spPr>
          <a:xfrm>
            <a:off x="4863563" y="3106050"/>
            <a:ext cx="4045200" cy="945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000000"/>
                </a:solidFill>
                <a:latin typeface="Times New Roman"/>
                <a:ea typeface="Times New Roman"/>
                <a:cs typeface="Times New Roman"/>
                <a:sym typeface="Times New Roman"/>
              </a:rPr>
              <a:t>Intermediate concepts are the parameterization of individual multimodal concepts in the reasoning process.</a:t>
            </a:r>
            <a:endParaRPr sz="1600">
              <a:latin typeface="Times New Roman"/>
              <a:ea typeface="Times New Roman"/>
              <a:cs typeface="Times New Roman"/>
              <a:sym typeface="Times New Roman"/>
            </a:endParaRPr>
          </a:p>
        </p:txBody>
      </p:sp>
      <p:sp>
        <p:nvSpPr>
          <p:cNvPr id="479" name="Google Shape;479;p5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idx="4294967295" type="body"/>
          </p:nvPr>
        </p:nvSpPr>
        <p:spPr>
          <a:xfrm>
            <a:off x="132300" y="123600"/>
            <a:ext cx="8879400" cy="766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Intermediate concepts in reasoning involve neuro-symbolic approaches, using hand-crafted concepts from domain knowledge and leveraging syntactic structure to enhance understanding.</a:t>
            </a:r>
            <a:endParaRPr>
              <a:latin typeface="Times New Roman"/>
              <a:ea typeface="Times New Roman"/>
              <a:cs typeface="Times New Roman"/>
              <a:sym typeface="Times New Roman"/>
            </a:endParaRPr>
          </a:p>
        </p:txBody>
      </p:sp>
      <p:sp>
        <p:nvSpPr>
          <p:cNvPr id="485" name="Google Shape;485;p56"/>
          <p:cNvSpPr txBox="1"/>
          <p:nvPr>
            <p:ph idx="4294967295" type="body"/>
          </p:nvPr>
        </p:nvSpPr>
        <p:spPr>
          <a:xfrm>
            <a:off x="413250" y="3371800"/>
            <a:ext cx="8317500" cy="135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Intermediate concepts in reasoning can be either dense, derived from neural network features, or interpretable, based on domain knowledge and syntactic language structures. Dense concepts capture detailed patterns, while interpretable concepts facilitate explicit reasoning processes.</a:t>
            </a:r>
            <a:endParaRPr>
              <a:latin typeface="Times New Roman"/>
              <a:ea typeface="Times New Roman"/>
              <a:cs typeface="Times New Roman"/>
              <a:sym typeface="Times New Roman"/>
            </a:endParaRPr>
          </a:p>
        </p:txBody>
      </p:sp>
      <p:pic>
        <p:nvPicPr>
          <p:cNvPr id="486" name="Google Shape;486;p56"/>
          <p:cNvPicPr preferRelativeResize="0"/>
          <p:nvPr/>
        </p:nvPicPr>
        <p:blipFill rotWithShape="1">
          <a:blip r:embed="rId3">
            <a:alphaModFix/>
          </a:blip>
          <a:srcRect b="0" l="1033" r="1462" t="6838"/>
          <a:stretch/>
        </p:blipFill>
        <p:spPr>
          <a:xfrm>
            <a:off x="1214647" y="1050800"/>
            <a:ext cx="6714723" cy="2160000"/>
          </a:xfrm>
          <a:prstGeom prst="rect">
            <a:avLst/>
          </a:prstGeom>
          <a:noFill/>
          <a:ln cap="flat" cmpd="sng" w="9525">
            <a:solidFill>
              <a:schemeClr val="dk1"/>
            </a:solidFill>
            <a:prstDash val="solid"/>
            <a:round/>
            <a:headEnd len="sm" w="sm" type="none"/>
            <a:tailEnd len="sm" w="sm" type="none"/>
          </a:ln>
        </p:spPr>
      </p:pic>
      <p:sp>
        <p:nvSpPr>
          <p:cNvPr id="487" name="Google Shape;487;p5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Inference Paradigm</a:t>
            </a:r>
            <a:endParaRPr>
              <a:latin typeface="Times New Roman"/>
              <a:ea typeface="Times New Roman"/>
              <a:cs typeface="Times New Roman"/>
              <a:sym typeface="Times New Roman"/>
            </a:endParaRPr>
          </a:p>
        </p:txBody>
      </p:sp>
      <p:pic>
        <p:nvPicPr>
          <p:cNvPr id="493" name="Google Shape;493;p57"/>
          <p:cNvPicPr preferRelativeResize="0"/>
          <p:nvPr/>
        </p:nvPicPr>
        <p:blipFill>
          <a:blip r:embed="rId3">
            <a:alphaModFix/>
          </a:blip>
          <a:stretch>
            <a:fillRect/>
          </a:stretch>
        </p:blipFill>
        <p:spPr>
          <a:xfrm>
            <a:off x="5885126" y="465900"/>
            <a:ext cx="2002100" cy="2239750"/>
          </a:xfrm>
          <a:prstGeom prst="rect">
            <a:avLst/>
          </a:prstGeom>
          <a:noFill/>
          <a:ln>
            <a:noFill/>
          </a:ln>
        </p:spPr>
      </p:pic>
      <p:sp>
        <p:nvSpPr>
          <p:cNvPr id="494" name="Google Shape;494;p57"/>
          <p:cNvSpPr txBox="1"/>
          <p:nvPr>
            <p:ph idx="4294967295" type="body"/>
          </p:nvPr>
        </p:nvSpPr>
        <p:spPr>
          <a:xfrm>
            <a:off x="4863575" y="3023225"/>
            <a:ext cx="4045200" cy="1214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000000"/>
                </a:solidFill>
                <a:latin typeface="Times New Roman"/>
                <a:ea typeface="Times New Roman"/>
                <a:cs typeface="Times New Roman"/>
                <a:sym typeface="Times New Roman"/>
              </a:rPr>
              <a:t>To find out how increasingly abstract concepts are inferred from individual multimodal evidences through layered and integrated reasoning.</a:t>
            </a:r>
            <a:endParaRPr sz="1600">
              <a:latin typeface="Times New Roman"/>
              <a:ea typeface="Times New Roman"/>
              <a:cs typeface="Times New Roman"/>
              <a:sym typeface="Times New Roman"/>
            </a:endParaRPr>
          </a:p>
        </p:txBody>
      </p:sp>
      <p:sp>
        <p:nvSpPr>
          <p:cNvPr id="495" name="Google Shape;495;p5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idx="4294967295" type="body"/>
          </p:nvPr>
        </p:nvSpPr>
        <p:spPr>
          <a:xfrm>
            <a:off x="486900" y="2737950"/>
            <a:ext cx="4895400" cy="2077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Logical inference derives abstract concepts from multimodal evidence using formal logic processes, focusing on simple statements and conclusions. It is applied in tasks like Visual Question Answering (VQA) using </a:t>
            </a:r>
            <a:r>
              <a:rPr b="1" lang="en">
                <a:latin typeface="Times New Roman"/>
                <a:ea typeface="Times New Roman"/>
                <a:cs typeface="Times New Roman"/>
                <a:sym typeface="Times New Roman"/>
              </a:rPr>
              <a:t>differential logical operators</a:t>
            </a:r>
            <a:r>
              <a:rPr lang="en">
                <a:latin typeface="Times New Roman"/>
                <a:ea typeface="Times New Roman"/>
                <a:cs typeface="Times New Roman"/>
                <a:sym typeface="Times New Roman"/>
              </a:rPr>
              <a:t> to make deductions from given premises.</a:t>
            </a:r>
            <a:endParaRPr>
              <a:latin typeface="Times New Roman"/>
              <a:ea typeface="Times New Roman"/>
              <a:cs typeface="Times New Roman"/>
              <a:sym typeface="Times New Roman"/>
            </a:endParaRPr>
          </a:p>
        </p:txBody>
      </p:sp>
      <p:sp>
        <p:nvSpPr>
          <p:cNvPr id="501" name="Google Shape;501;p58"/>
          <p:cNvSpPr txBox="1"/>
          <p:nvPr>
            <p:ph type="title"/>
          </p:nvPr>
        </p:nvSpPr>
        <p:spPr>
          <a:xfrm>
            <a:off x="486900" y="230225"/>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Logical Inference</a:t>
            </a:r>
            <a:endParaRPr b="1" sz="3500">
              <a:solidFill>
                <a:schemeClr val="lt1"/>
              </a:solidFill>
              <a:latin typeface="Times New Roman"/>
              <a:ea typeface="Times New Roman"/>
              <a:cs typeface="Times New Roman"/>
              <a:sym typeface="Times New Roman"/>
            </a:endParaRPr>
          </a:p>
        </p:txBody>
      </p:sp>
      <p:pic>
        <p:nvPicPr>
          <p:cNvPr id="502" name="Google Shape;502;p58"/>
          <p:cNvPicPr preferRelativeResize="0"/>
          <p:nvPr/>
        </p:nvPicPr>
        <p:blipFill rotWithShape="1">
          <a:blip r:embed="rId3">
            <a:alphaModFix/>
          </a:blip>
          <a:srcRect b="43612" l="8029" r="18305" t="11734"/>
          <a:stretch/>
        </p:blipFill>
        <p:spPr>
          <a:xfrm>
            <a:off x="1131950" y="1213575"/>
            <a:ext cx="1652525" cy="1170425"/>
          </a:xfrm>
          <a:prstGeom prst="rect">
            <a:avLst/>
          </a:prstGeom>
          <a:noFill/>
          <a:ln cap="flat" cmpd="sng" w="9525">
            <a:solidFill>
              <a:schemeClr val="dk1"/>
            </a:solidFill>
            <a:prstDash val="solid"/>
            <a:round/>
            <a:headEnd len="sm" w="sm" type="none"/>
            <a:tailEnd len="sm" w="sm" type="none"/>
          </a:ln>
        </p:spPr>
      </p:pic>
      <p:pic>
        <p:nvPicPr>
          <p:cNvPr id="503" name="Google Shape;503;p58"/>
          <p:cNvPicPr preferRelativeResize="0"/>
          <p:nvPr/>
        </p:nvPicPr>
        <p:blipFill rotWithShape="1">
          <a:blip r:embed="rId4">
            <a:alphaModFix/>
          </a:blip>
          <a:srcRect b="0" l="6546" r="23810" t="4852"/>
          <a:stretch/>
        </p:blipFill>
        <p:spPr>
          <a:xfrm>
            <a:off x="5715425" y="1262475"/>
            <a:ext cx="2941675" cy="3552976"/>
          </a:xfrm>
          <a:prstGeom prst="rect">
            <a:avLst/>
          </a:prstGeom>
          <a:noFill/>
          <a:ln cap="flat" cmpd="sng" w="9525">
            <a:solidFill>
              <a:schemeClr val="dk1"/>
            </a:solidFill>
            <a:prstDash val="solid"/>
            <a:round/>
            <a:headEnd len="sm" w="sm" type="none"/>
            <a:tailEnd len="sm" w="sm" type="none"/>
          </a:ln>
        </p:spPr>
      </p:pic>
      <p:sp>
        <p:nvSpPr>
          <p:cNvPr id="504" name="Google Shape;504;p58"/>
          <p:cNvSpPr txBox="1"/>
          <p:nvPr>
            <p:ph idx="4294967295" type="body"/>
          </p:nvPr>
        </p:nvSpPr>
        <p:spPr>
          <a:xfrm>
            <a:off x="2906950" y="1423500"/>
            <a:ext cx="2037000" cy="750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i="1" lang="en" sz="1500">
                <a:latin typeface="Times New Roman"/>
                <a:ea typeface="Times New Roman"/>
                <a:cs typeface="Times New Roman"/>
                <a:sym typeface="Times New Roman"/>
              </a:rPr>
              <a:t>Are they in a </a:t>
            </a:r>
            <a:r>
              <a:rPr i="1" lang="en" sz="1500">
                <a:latin typeface="Times New Roman"/>
                <a:ea typeface="Times New Roman"/>
                <a:cs typeface="Times New Roman"/>
                <a:sym typeface="Times New Roman"/>
              </a:rPr>
              <a:t>restaurant</a:t>
            </a:r>
            <a:r>
              <a:rPr i="1" lang="en" sz="1500">
                <a:latin typeface="Times New Roman"/>
                <a:ea typeface="Times New Roman"/>
                <a:cs typeface="Times New Roman"/>
                <a:sym typeface="Times New Roman"/>
              </a:rPr>
              <a:t> and are they all boys?</a:t>
            </a:r>
            <a:endParaRPr i="1" sz="1500">
              <a:latin typeface="Times New Roman"/>
              <a:ea typeface="Times New Roman"/>
              <a:cs typeface="Times New Roman"/>
              <a:sym typeface="Times New Roman"/>
            </a:endParaRPr>
          </a:p>
        </p:txBody>
      </p:sp>
      <p:sp>
        <p:nvSpPr>
          <p:cNvPr id="505" name="Google Shape;505;p5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idx="4294967295" type="body"/>
          </p:nvPr>
        </p:nvSpPr>
        <p:spPr>
          <a:xfrm>
            <a:off x="486900" y="886525"/>
            <a:ext cx="8170200" cy="1083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Causal inference determines the actual causal effect of a variable within a system by identifying and understanding </a:t>
            </a:r>
            <a:r>
              <a:rPr b="1" lang="en">
                <a:latin typeface="Times New Roman"/>
                <a:ea typeface="Times New Roman"/>
                <a:cs typeface="Times New Roman"/>
                <a:sym typeface="Times New Roman"/>
              </a:rPr>
              <a:t>cause-and-effect relationships</a:t>
            </a:r>
            <a:r>
              <a:rPr lang="en">
                <a:latin typeface="Times New Roman"/>
                <a:ea typeface="Times New Roman"/>
                <a:cs typeface="Times New Roman"/>
                <a:sym typeface="Times New Roman"/>
              </a:rPr>
              <a:t> using multimodal evidence.</a:t>
            </a:r>
            <a:endParaRPr>
              <a:latin typeface="Times New Roman"/>
              <a:ea typeface="Times New Roman"/>
              <a:cs typeface="Times New Roman"/>
              <a:sym typeface="Times New Roman"/>
            </a:endParaRPr>
          </a:p>
        </p:txBody>
      </p:sp>
      <p:sp>
        <p:nvSpPr>
          <p:cNvPr id="511" name="Google Shape;511;p59"/>
          <p:cNvSpPr txBox="1"/>
          <p:nvPr>
            <p:ph type="title"/>
          </p:nvPr>
        </p:nvSpPr>
        <p:spPr>
          <a:xfrm>
            <a:off x="486900" y="52825"/>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Causal</a:t>
            </a:r>
            <a:r>
              <a:rPr b="1" lang="en" sz="3500">
                <a:solidFill>
                  <a:schemeClr val="lt1"/>
                </a:solidFill>
                <a:latin typeface="Times New Roman"/>
                <a:ea typeface="Times New Roman"/>
                <a:cs typeface="Times New Roman"/>
                <a:sym typeface="Times New Roman"/>
              </a:rPr>
              <a:t> </a:t>
            </a:r>
            <a:r>
              <a:rPr b="1" lang="en" sz="3500">
                <a:solidFill>
                  <a:schemeClr val="lt1"/>
                </a:solidFill>
                <a:latin typeface="Times New Roman"/>
                <a:ea typeface="Times New Roman"/>
                <a:cs typeface="Times New Roman"/>
                <a:sym typeface="Times New Roman"/>
              </a:rPr>
              <a:t>Inference</a:t>
            </a:r>
            <a:endParaRPr b="1" sz="3500">
              <a:solidFill>
                <a:schemeClr val="lt1"/>
              </a:solidFill>
              <a:latin typeface="Times New Roman"/>
              <a:ea typeface="Times New Roman"/>
              <a:cs typeface="Times New Roman"/>
              <a:sym typeface="Times New Roman"/>
            </a:endParaRPr>
          </a:p>
        </p:txBody>
      </p:sp>
      <p:sp>
        <p:nvSpPr>
          <p:cNvPr id="512" name="Google Shape;512;p59"/>
          <p:cNvSpPr txBox="1"/>
          <p:nvPr>
            <p:ph idx="4294967295" type="body"/>
          </p:nvPr>
        </p:nvSpPr>
        <p:spPr>
          <a:xfrm>
            <a:off x="305475" y="3950100"/>
            <a:ext cx="3892500" cy="1156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latin typeface="Times New Roman"/>
                <a:ea typeface="Times New Roman"/>
                <a:cs typeface="Times New Roman"/>
                <a:sym typeface="Times New Roman"/>
              </a:rPr>
              <a:t>Covariant Inference</a:t>
            </a:r>
            <a:r>
              <a:rPr lang="en" sz="1500">
                <a:latin typeface="Times New Roman"/>
                <a:ea typeface="Times New Roman"/>
                <a:cs typeface="Times New Roman"/>
                <a:sym typeface="Times New Roman"/>
              </a:rPr>
              <a:t>: Targets the variable of interest (treatment variable) and assesses its effect by removing or altering it to observe changes.</a:t>
            </a:r>
            <a:endParaRPr sz="1500">
              <a:latin typeface="Times New Roman"/>
              <a:ea typeface="Times New Roman"/>
              <a:cs typeface="Times New Roman"/>
              <a:sym typeface="Times New Roman"/>
            </a:endParaRPr>
          </a:p>
        </p:txBody>
      </p:sp>
      <p:sp>
        <p:nvSpPr>
          <p:cNvPr id="513" name="Google Shape;513;p59"/>
          <p:cNvSpPr txBox="1"/>
          <p:nvPr>
            <p:ph idx="4294967295" type="body"/>
          </p:nvPr>
        </p:nvSpPr>
        <p:spPr>
          <a:xfrm>
            <a:off x="4378850" y="3950100"/>
            <a:ext cx="4672800" cy="1156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latin typeface="Times New Roman"/>
                <a:ea typeface="Times New Roman"/>
                <a:cs typeface="Times New Roman"/>
                <a:sym typeface="Times New Roman"/>
              </a:rPr>
              <a:t>In</a:t>
            </a:r>
            <a:r>
              <a:rPr b="1" lang="en" sz="1500">
                <a:latin typeface="Times New Roman"/>
                <a:ea typeface="Times New Roman"/>
                <a:cs typeface="Times New Roman"/>
                <a:sym typeface="Times New Roman"/>
              </a:rPr>
              <a:t>variant Inference</a:t>
            </a:r>
            <a:r>
              <a:rPr lang="en" sz="1500">
                <a:latin typeface="Times New Roman"/>
                <a:ea typeface="Times New Roman"/>
                <a:cs typeface="Times New Roman"/>
                <a:sym typeface="Times New Roman"/>
              </a:rPr>
              <a:t>: T</a:t>
            </a:r>
            <a:r>
              <a:rPr lang="en" sz="1500">
                <a:latin typeface="Times New Roman"/>
                <a:ea typeface="Times New Roman"/>
                <a:cs typeface="Times New Roman"/>
                <a:sym typeface="Times New Roman"/>
              </a:rPr>
              <a:t>argets irrelevant variables (confounding variables) that are similar in features to the treatment variable but do not affect the outcome; these are removed to isolate the effect of the treatment variable.</a:t>
            </a:r>
            <a:endParaRPr sz="1500">
              <a:latin typeface="Times New Roman"/>
              <a:ea typeface="Times New Roman"/>
              <a:cs typeface="Times New Roman"/>
              <a:sym typeface="Times New Roman"/>
            </a:endParaRPr>
          </a:p>
        </p:txBody>
      </p:sp>
      <p:pic>
        <p:nvPicPr>
          <p:cNvPr id="514" name="Google Shape;514;p59"/>
          <p:cNvPicPr preferRelativeResize="0"/>
          <p:nvPr/>
        </p:nvPicPr>
        <p:blipFill>
          <a:blip r:embed="rId3">
            <a:alphaModFix/>
          </a:blip>
          <a:stretch>
            <a:fillRect/>
          </a:stretch>
        </p:blipFill>
        <p:spPr>
          <a:xfrm>
            <a:off x="763300" y="2122525"/>
            <a:ext cx="2976831" cy="1675175"/>
          </a:xfrm>
          <a:prstGeom prst="rect">
            <a:avLst/>
          </a:prstGeom>
          <a:noFill/>
          <a:ln cap="flat" cmpd="sng" w="9525">
            <a:solidFill>
              <a:schemeClr val="dk1"/>
            </a:solidFill>
            <a:prstDash val="solid"/>
            <a:round/>
            <a:headEnd len="sm" w="sm" type="none"/>
            <a:tailEnd len="sm" w="sm" type="none"/>
          </a:ln>
        </p:spPr>
      </p:pic>
      <p:pic>
        <p:nvPicPr>
          <p:cNvPr id="515" name="Google Shape;515;p59"/>
          <p:cNvPicPr preferRelativeResize="0"/>
          <p:nvPr/>
        </p:nvPicPr>
        <p:blipFill>
          <a:blip r:embed="rId4">
            <a:alphaModFix/>
          </a:blip>
          <a:stretch>
            <a:fillRect/>
          </a:stretch>
        </p:blipFill>
        <p:spPr>
          <a:xfrm>
            <a:off x="5025744" y="2122525"/>
            <a:ext cx="3155961" cy="1675175"/>
          </a:xfrm>
          <a:prstGeom prst="rect">
            <a:avLst/>
          </a:prstGeom>
          <a:noFill/>
          <a:ln cap="flat" cmpd="sng" w="9525">
            <a:solidFill>
              <a:schemeClr val="dk1"/>
            </a:solidFill>
            <a:prstDash val="solid"/>
            <a:round/>
            <a:headEnd len="sm" w="sm" type="none"/>
            <a:tailEnd len="sm" w="sm" type="none"/>
          </a:ln>
        </p:spPr>
      </p:pic>
      <p:sp>
        <p:nvSpPr>
          <p:cNvPr id="516" name="Google Shape;516;p5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0"/>
          <p:cNvSpPr txBox="1"/>
          <p:nvPr>
            <p:ph type="title"/>
          </p:nvPr>
        </p:nvSpPr>
        <p:spPr>
          <a:xfrm>
            <a:off x="229650" y="2180688"/>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Knowledge</a:t>
            </a:r>
            <a:endParaRPr>
              <a:latin typeface="Times New Roman"/>
              <a:ea typeface="Times New Roman"/>
              <a:cs typeface="Times New Roman"/>
              <a:sym typeface="Times New Roman"/>
            </a:endParaRPr>
          </a:p>
        </p:txBody>
      </p:sp>
      <p:pic>
        <p:nvPicPr>
          <p:cNvPr id="522" name="Google Shape;522;p60"/>
          <p:cNvPicPr preferRelativeResize="0"/>
          <p:nvPr/>
        </p:nvPicPr>
        <p:blipFill>
          <a:blip r:embed="rId3">
            <a:alphaModFix/>
          </a:blip>
          <a:stretch>
            <a:fillRect/>
          </a:stretch>
        </p:blipFill>
        <p:spPr>
          <a:xfrm>
            <a:off x="6367638" y="406350"/>
            <a:ext cx="1037075" cy="1327450"/>
          </a:xfrm>
          <a:prstGeom prst="rect">
            <a:avLst/>
          </a:prstGeom>
          <a:noFill/>
          <a:ln>
            <a:noFill/>
          </a:ln>
        </p:spPr>
      </p:pic>
      <p:sp>
        <p:nvSpPr>
          <p:cNvPr id="523" name="Google Shape;523;p60"/>
          <p:cNvSpPr txBox="1"/>
          <p:nvPr>
            <p:ph idx="4294967295" type="body"/>
          </p:nvPr>
        </p:nvSpPr>
        <p:spPr>
          <a:xfrm>
            <a:off x="4863575" y="2088600"/>
            <a:ext cx="4045200" cy="18228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000000"/>
                </a:solidFill>
                <a:latin typeface="Times New Roman"/>
                <a:ea typeface="Times New Roman"/>
                <a:cs typeface="Times New Roman"/>
                <a:sym typeface="Times New Roman"/>
              </a:rPr>
              <a:t>To derive knowledge through the study of inference, structure, and reasoning to understand complex relationships and insights. Knowledge can be </a:t>
            </a:r>
            <a:r>
              <a:rPr lang="en" sz="1600">
                <a:solidFill>
                  <a:srgbClr val="000000"/>
                </a:solidFill>
                <a:latin typeface="Times New Roman"/>
                <a:ea typeface="Times New Roman"/>
                <a:cs typeface="Times New Roman"/>
                <a:sym typeface="Times New Roman"/>
              </a:rPr>
              <a:t>derived</a:t>
            </a:r>
            <a:r>
              <a:rPr lang="en" sz="1600">
                <a:solidFill>
                  <a:srgbClr val="000000"/>
                </a:solidFill>
                <a:latin typeface="Times New Roman"/>
                <a:ea typeface="Times New Roman"/>
                <a:cs typeface="Times New Roman"/>
                <a:sym typeface="Times New Roman"/>
              </a:rPr>
              <a:t> from </a:t>
            </a:r>
            <a:r>
              <a:rPr b="1" lang="en" sz="1600">
                <a:solidFill>
                  <a:srgbClr val="000000"/>
                </a:solidFill>
                <a:latin typeface="Times New Roman"/>
                <a:ea typeface="Times New Roman"/>
                <a:cs typeface="Times New Roman"/>
                <a:sym typeface="Times New Roman"/>
              </a:rPr>
              <a:t>external sources</a:t>
            </a:r>
            <a:r>
              <a:rPr lang="en" sz="1600">
                <a:solidFill>
                  <a:srgbClr val="000000"/>
                </a:solidFill>
                <a:latin typeface="Times New Roman"/>
                <a:ea typeface="Times New Roman"/>
                <a:cs typeface="Times New Roman"/>
                <a:sym typeface="Times New Roman"/>
              </a:rPr>
              <a:t> like multimodal knowledge graphs or some other unstructured formats.</a:t>
            </a:r>
            <a:endParaRPr sz="1600">
              <a:solidFill>
                <a:srgbClr val="000000"/>
              </a:solidFill>
              <a:latin typeface="Times New Roman"/>
              <a:ea typeface="Times New Roman"/>
              <a:cs typeface="Times New Roman"/>
              <a:sym typeface="Times New Roman"/>
            </a:endParaRPr>
          </a:p>
        </p:txBody>
      </p:sp>
      <p:sp>
        <p:nvSpPr>
          <p:cNvPr id="524" name="Google Shape;524;p6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4: Generation</a:t>
            </a:r>
            <a:endParaRPr b="1">
              <a:latin typeface="Times New Roman"/>
              <a:ea typeface="Times New Roman"/>
              <a:cs typeface="Times New Roman"/>
              <a:sym typeface="Times New Roman"/>
            </a:endParaRPr>
          </a:p>
        </p:txBody>
      </p:sp>
      <p:sp>
        <p:nvSpPr>
          <p:cNvPr id="530" name="Google Shape;530;p6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p:nvPr/>
        </p:nvSpPr>
        <p:spPr>
          <a:xfrm>
            <a:off x="508950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7"/>
          <p:cNvSpPr/>
          <p:nvPr/>
        </p:nvSpPr>
        <p:spPr>
          <a:xfrm>
            <a:off x="158520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7"/>
          <p:cNvSpPr txBox="1"/>
          <p:nvPr>
            <p:ph idx="4294967295" type="body"/>
          </p:nvPr>
        </p:nvSpPr>
        <p:spPr>
          <a:xfrm>
            <a:off x="1584000" y="1451563"/>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Times New Roman"/>
                <a:ea typeface="Times New Roman"/>
                <a:cs typeface="Times New Roman"/>
                <a:sym typeface="Times New Roman"/>
              </a:rPr>
              <a:t>Connections</a:t>
            </a:r>
            <a:endParaRPr b="1">
              <a:solidFill>
                <a:schemeClr val="lt1"/>
              </a:solidFill>
              <a:latin typeface="Times New Roman"/>
              <a:ea typeface="Times New Roman"/>
              <a:cs typeface="Times New Roman"/>
              <a:sym typeface="Times New Roman"/>
            </a:endParaRPr>
          </a:p>
        </p:txBody>
      </p:sp>
      <p:sp>
        <p:nvSpPr>
          <p:cNvPr id="122" name="Google Shape;122;p17"/>
          <p:cNvSpPr txBox="1"/>
          <p:nvPr>
            <p:ph idx="4294967295" type="body"/>
          </p:nvPr>
        </p:nvSpPr>
        <p:spPr>
          <a:xfrm>
            <a:off x="1584000" y="1983413"/>
            <a:ext cx="2471700" cy="750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latin typeface="Times New Roman"/>
                <a:ea typeface="Times New Roman"/>
                <a:cs typeface="Times New Roman"/>
                <a:sym typeface="Times New Roman"/>
              </a:rPr>
              <a:t>Which elements are connected and why?</a:t>
            </a:r>
            <a:endParaRPr sz="1600">
              <a:latin typeface="Times New Roman"/>
              <a:ea typeface="Times New Roman"/>
              <a:cs typeface="Times New Roman"/>
              <a:sym typeface="Times New Roman"/>
            </a:endParaRPr>
          </a:p>
        </p:txBody>
      </p:sp>
      <p:sp>
        <p:nvSpPr>
          <p:cNvPr id="123" name="Google Shape;123;p17"/>
          <p:cNvSpPr txBox="1"/>
          <p:nvPr>
            <p:ph idx="4294967295" type="body"/>
          </p:nvPr>
        </p:nvSpPr>
        <p:spPr>
          <a:xfrm>
            <a:off x="56134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lt1"/>
                </a:solidFill>
                <a:latin typeface="Times New Roman"/>
                <a:ea typeface="Times New Roman"/>
                <a:cs typeface="Times New Roman"/>
                <a:sym typeface="Times New Roman"/>
              </a:rPr>
              <a:t>Cross-modal Interactions</a:t>
            </a:r>
            <a:endParaRPr b="1">
              <a:solidFill>
                <a:schemeClr val="lt1"/>
              </a:solidFill>
              <a:latin typeface="Times New Roman"/>
              <a:ea typeface="Times New Roman"/>
              <a:cs typeface="Times New Roman"/>
              <a:sym typeface="Times New Roman"/>
            </a:endParaRPr>
          </a:p>
        </p:txBody>
      </p:sp>
      <p:sp>
        <p:nvSpPr>
          <p:cNvPr id="124" name="Google Shape;124;p17"/>
          <p:cNvSpPr txBox="1"/>
          <p:nvPr>
            <p:ph idx="4294967295" type="body"/>
          </p:nvPr>
        </p:nvSpPr>
        <p:spPr>
          <a:xfrm>
            <a:off x="5254500" y="1983425"/>
            <a:ext cx="2471700" cy="9774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latin typeface="Times New Roman"/>
                <a:ea typeface="Times New Roman"/>
                <a:cs typeface="Times New Roman"/>
                <a:sym typeface="Times New Roman"/>
              </a:rPr>
              <a:t>How are the connected elements interacting during inference?</a:t>
            </a:r>
            <a:endParaRPr sz="1600">
              <a:latin typeface="Times New Roman"/>
              <a:ea typeface="Times New Roman"/>
              <a:cs typeface="Times New Roman"/>
              <a:sym typeface="Times New Roman"/>
            </a:endParaRPr>
          </a:p>
        </p:txBody>
      </p:sp>
      <p:pic>
        <p:nvPicPr>
          <p:cNvPr id="125" name="Google Shape;125;p17"/>
          <p:cNvPicPr preferRelativeResize="0"/>
          <p:nvPr/>
        </p:nvPicPr>
        <p:blipFill rotWithShape="1">
          <a:blip r:embed="rId3">
            <a:alphaModFix/>
          </a:blip>
          <a:srcRect b="0" l="0" r="32138" t="0"/>
          <a:stretch/>
        </p:blipFill>
        <p:spPr>
          <a:xfrm>
            <a:off x="1782700" y="3031575"/>
            <a:ext cx="5578600" cy="1990700"/>
          </a:xfrm>
          <a:prstGeom prst="rect">
            <a:avLst/>
          </a:prstGeom>
          <a:noFill/>
          <a:ln cap="flat" cmpd="sng" w="9525">
            <a:solidFill>
              <a:schemeClr val="dk1"/>
            </a:solidFill>
            <a:prstDash val="solid"/>
            <a:round/>
            <a:headEnd len="sm" w="sm" type="none"/>
            <a:tailEnd len="sm" w="sm" type="none"/>
          </a:ln>
        </p:spPr>
      </p:pic>
      <p:sp>
        <p:nvSpPr>
          <p:cNvPr id="126" name="Google Shape;126;p17"/>
          <p:cNvSpPr txBox="1"/>
          <p:nvPr>
            <p:ph type="title"/>
          </p:nvPr>
        </p:nvSpPr>
        <p:spPr>
          <a:xfrm>
            <a:off x="1585200" y="185100"/>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Interconnected Modalities</a:t>
            </a:r>
            <a:endParaRPr b="1" sz="3500">
              <a:solidFill>
                <a:schemeClr val="lt1"/>
              </a:solidFill>
              <a:latin typeface="Times New Roman"/>
              <a:ea typeface="Times New Roman"/>
              <a:cs typeface="Times New Roman"/>
              <a:sym typeface="Times New Roman"/>
            </a:endParaRPr>
          </a:p>
        </p:txBody>
      </p:sp>
      <p:sp>
        <p:nvSpPr>
          <p:cNvPr id="127" name="Google Shape;127;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2"/>
          <p:cNvSpPr txBox="1"/>
          <p:nvPr>
            <p:ph idx="4294967295" type="body"/>
          </p:nvPr>
        </p:nvSpPr>
        <p:spPr>
          <a:xfrm>
            <a:off x="893863" y="171750"/>
            <a:ext cx="7356300" cy="108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To learn a generative process to produce new data or content by synthesizing multimodal representations, capturing cross-modal interactions to ensure coherent and contextually relevant outputs.</a:t>
            </a:r>
            <a:endParaRPr>
              <a:latin typeface="Times New Roman"/>
              <a:ea typeface="Times New Roman"/>
              <a:cs typeface="Times New Roman"/>
              <a:sym typeface="Times New Roman"/>
            </a:endParaRPr>
          </a:p>
        </p:txBody>
      </p:sp>
      <p:pic>
        <p:nvPicPr>
          <p:cNvPr id="536" name="Google Shape;536;p62"/>
          <p:cNvPicPr preferRelativeResize="0"/>
          <p:nvPr/>
        </p:nvPicPr>
        <p:blipFill rotWithShape="1">
          <a:blip r:embed="rId3">
            <a:alphaModFix/>
          </a:blip>
          <a:srcRect b="0" l="5909" r="73316" t="0"/>
          <a:stretch/>
        </p:blipFill>
        <p:spPr>
          <a:xfrm>
            <a:off x="4079113" y="3818700"/>
            <a:ext cx="985751" cy="1249682"/>
          </a:xfrm>
          <a:prstGeom prst="rect">
            <a:avLst/>
          </a:prstGeom>
          <a:noFill/>
          <a:ln cap="flat" cmpd="sng" w="9525">
            <a:solidFill>
              <a:schemeClr val="dk1"/>
            </a:solidFill>
            <a:prstDash val="solid"/>
            <a:round/>
            <a:headEnd len="sm" w="sm" type="none"/>
            <a:tailEnd len="sm" w="sm" type="none"/>
          </a:ln>
        </p:spPr>
      </p:pic>
      <p:pic>
        <p:nvPicPr>
          <p:cNvPr id="537" name="Google Shape;537;p62"/>
          <p:cNvPicPr preferRelativeResize="0"/>
          <p:nvPr/>
        </p:nvPicPr>
        <p:blipFill rotWithShape="1">
          <a:blip r:embed="rId3">
            <a:alphaModFix/>
          </a:blip>
          <a:srcRect b="0" l="41144" r="40129" t="14944"/>
          <a:stretch/>
        </p:blipFill>
        <p:spPr>
          <a:xfrm>
            <a:off x="2071950" y="3596425"/>
            <a:ext cx="1230531" cy="1471950"/>
          </a:xfrm>
          <a:prstGeom prst="rect">
            <a:avLst/>
          </a:prstGeom>
          <a:noFill/>
          <a:ln cap="flat" cmpd="sng" w="9525">
            <a:solidFill>
              <a:schemeClr val="dk1"/>
            </a:solidFill>
            <a:prstDash val="solid"/>
            <a:round/>
            <a:headEnd len="sm" w="sm" type="none"/>
            <a:tailEnd len="sm" w="sm" type="none"/>
          </a:ln>
        </p:spPr>
      </p:pic>
      <p:pic>
        <p:nvPicPr>
          <p:cNvPr id="538" name="Google Shape;538;p62"/>
          <p:cNvPicPr preferRelativeResize="0"/>
          <p:nvPr/>
        </p:nvPicPr>
        <p:blipFill rotWithShape="1">
          <a:blip r:embed="rId3">
            <a:alphaModFix/>
          </a:blip>
          <a:srcRect b="0" l="80453" r="0" t="0"/>
          <a:stretch/>
        </p:blipFill>
        <p:spPr>
          <a:xfrm>
            <a:off x="6086300" y="3596426"/>
            <a:ext cx="1092538" cy="1471950"/>
          </a:xfrm>
          <a:prstGeom prst="rect">
            <a:avLst/>
          </a:prstGeom>
          <a:noFill/>
          <a:ln cap="flat" cmpd="sng" w="9525">
            <a:solidFill>
              <a:schemeClr val="dk1"/>
            </a:solidFill>
            <a:prstDash val="solid"/>
            <a:round/>
            <a:headEnd len="sm" w="sm" type="none"/>
            <a:tailEnd len="sm" w="sm" type="none"/>
          </a:ln>
        </p:spPr>
      </p:pic>
      <p:pic>
        <p:nvPicPr>
          <p:cNvPr id="539" name="Google Shape;539;p62"/>
          <p:cNvPicPr preferRelativeResize="0"/>
          <p:nvPr/>
        </p:nvPicPr>
        <p:blipFill>
          <a:blip r:embed="rId4">
            <a:alphaModFix/>
          </a:blip>
          <a:stretch>
            <a:fillRect/>
          </a:stretch>
        </p:blipFill>
        <p:spPr>
          <a:xfrm>
            <a:off x="2071950" y="1446996"/>
            <a:ext cx="5000075" cy="2256875"/>
          </a:xfrm>
          <a:prstGeom prst="rect">
            <a:avLst/>
          </a:prstGeom>
          <a:noFill/>
          <a:ln>
            <a:noFill/>
          </a:ln>
        </p:spPr>
      </p:pic>
      <p:sp>
        <p:nvSpPr>
          <p:cNvPr id="540" name="Google Shape;540;p6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3"/>
          <p:cNvSpPr txBox="1"/>
          <p:nvPr>
            <p:ph type="title"/>
          </p:nvPr>
        </p:nvSpPr>
        <p:spPr>
          <a:xfrm>
            <a:off x="229650" y="2180688"/>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Translation</a:t>
            </a:r>
            <a:endParaRPr>
              <a:latin typeface="Times New Roman"/>
              <a:ea typeface="Times New Roman"/>
              <a:cs typeface="Times New Roman"/>
              <a:sym typeface="Times New Roman"/>
            </a:endParaRPr>
          </a:p>
        </p:txBody>
      </p:sp>
      <p:pic>
        <p:nvPicPr>
          <p:cNvPr id="546" name="Google Shape;546;p63"/>
          <p:cNvPicPr preferRelativeResize="0"/>
          <p:nvPr/>
        </p:nvPicPr>
        <p:blipFill rotWithShape="1">
          <a:blip r:embed="rId3">
            <a:alphaModFix/>
          </a:blip>
          <a:srcRect b="0" l="41144" r="40129" t="14944"/>
          <a:stretch/>
        </p:blipFill>
        <p:spPr>
          <a:xfrm>
            <a:off x="5961325" y="1505850"/>
            <a:ext cx="1782150" cy="2131800"/>
          </a:xfrm>
          <a:prstGeom prst="rect">
            <a:avLst/>
          </a:prstGeom>
          <a:noFill/>
          <a:ln cap="flat" cmpd="sng" w="9525">
            <a:solidFill>
              <a:schemeClr val="dk1"/>
            </a:solidFill>
            <a:prstDash val="solid"/>
            <a:round/>
            <a:headEnd len="sm" w="sm" type="none"/>
            <a:tailEnd len="sm" w="sm" type="none"/>
          </a:ln>
        </p:spPr>
      </p:pic>
      <p:sp>
        <p:nvSpPr>
          <p:cNvPr id="547" name="Google Shape;547;p6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4"/>
          <p:cNvSpPr txBox="1"/>
          <p:nvPr>
            <p:ph idx="4294967295" type="body"/>
          </p:nvPr>
        </p:nvSpPr>
        <p:spPr>
          <a:xfrm>
            <a:off x="1786200" y="223725"/>
            <a:ext cx="5571600" cy="177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Translation involves converting content </a:t>
            </a:r>
            <a:r>
              <a:rPr b="1" lang="en">
                <a:latin typeface="Times New Roman"/>
                <a:ea typeface="Times New Roman"/>
                <a:cs typeface="Times New Roman"/>
                <a:sym typeface="Times New Roman"/>
              </a:rPr>
              <a:t>from one modality or language to another</a:t>
            </a:r>
            <a:r>
              <a:rPr lang="en">
                <a:latin typeface="Times New Roman"/>
                <a:ea typeface="Times New Roman"/>
                <a:cs typeface="Times New Roman"/>
                <a:sym typeface="Times New Roman"/>
              </a:rPr>
              <a:t> while </a:t>
            </a:r>
            <a:r>
              <a:rPr b="1" lang="en">
                <a:latin typeface="Times New Roman"/>
                <a:ea typeface="Times New Roman"/>
                <a:cs typeface="Times New Roman"/>
                <a:sym typeface="Times New Roman"/>
              </a:rPr>
              <a:t>preserving meaning and context</a:t>
            </a:r>
            <a:r>
              <a:rPr lang="en">
                <a:latin typeface="Times New Roman"/>
                <a:ea typeface="Times New Roman"/>
                <a:cs typeface="Times New Roman"/>
                <a:sym typeface="Times New Roman"/>
              </a:rPr>
              <a:t>. This requires aligning and understanding multimodal inputs to generate accurate and contextually appropriate translations.</a:t>
            </a:r>
            <a:endParaRPr>
              <a:latin typeface="Times New Roman"/>
              <a:ea typeface="Times New Roman"/>
              <a:cs typeface="Times New Roman"/>
              <a:sym typeface="Times New Roman"/>
            </a:endParaRPr>
          </a:p>
        </p:txBody>
      </p:sp>
      <p:pic>
        <p:nvPicPr>
          <p:cNvPr id="553" name="Google Shape;553;p64"/>
          <p:cNvPicPr preferRelativeResize="0"/>
          <p:nvPr/>
        </p:nvPicPr>
        <p:blipFill>
          <a:blip r:embed="rId3">
            <a:alphaModFix/>
          </a:blip>
          <a:stretch>
            <a:fillRect/>
          </a:stretch>
        </p:blipFill>
        <p:spPr>
          <a:xfrm>
            <a:off x="5041900" y="2305025"/>
            <a:ext cx="2687774" cy="2668226"/>
          </a:xfrm>
          <a:prstGeom prst="rect">
            <a:avLst/>
          </a:prstGeom>
          <a:noFill/>
          <a:ln cap="flat" cmpd="sng" w="9525">
            <a:solidFill>
              <a:schemeClr val="dk1"/>
            </a:solidFill>
            <a:prstDash val="solid"/>
            <a:round/>
            <a:headEnd len="sm" w="sm" type="none"/>
            <a:tailEnd len="sm" w="sm" type="none"/>
          </a:ln>
        </p:spPr>
      </p:pic>
      <p:sp>
        <p:nvSpPr>
          <p:cNvPr id="554" name="Google Shape;554;p64"/>
          <p:cNvSpPr txBox="1"/>
          <p:nvPr>
            <p:ph idx="4294967295" type="body"/>
          </p:nvPr>
        </p:nvSpPr>
        <p:spPr>
          <a:xfrm>
            <a:off x="1029000" y="3042125"/>
            <a:ext cx="2388600" cy="81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i="1" lang="en" sz="1600">
                <a:latin typeface="Times New Roman"/>
                <a:ea typeface="Times New Roman"/>
                <a:cs typeface="Times New Roman"/>
                <a:sym typeface="Times New Roman"/>
              </a:rPr>
              <a:t>“An armchair in the shape of an </a:t>
            </a:r>
            <a:r>
              <a:rPr i="1" lang="en" sz="1600">
                <a:latin typeface="Times New Roman"/>
                <a:ea typeface="Times New Roman"/>
                <a:cs typeface="Times New Roman"/>
                <a:sym typeface="Times New Roman"/>
              </a:rPr>
              <a:t>avocado</a:t>
            </a:r>
            <a:r>
              <a:rPr i="1" lang="en" sz="1600">
                <a:latin typeface="Times New Roman"/>
                <a:ea typeface="Times New Roman"/>
                <a:cs typeface="Times New Roman"/>
                <a:sym typeface="Times New Roman"/>
              </a:rPr>
              <a:t>.”</a:t>
            </a:r>
            <a:endParaRPr i="1" sz="1600">
              <a:latin typeface="Times New Roman"/>
              <a:ea typeface="Times New Roman"/>
              <a:cs typeface="Times New Roman"/>
              <a:sym typeface="Times New Roman"/>
            </a:endParaRPr>
          </a:p>
        </p:txBody>
      </p:sp>
      <p:sp>
        <p:nvSpPr>
          <p:cNvPr id="555" name="Google Shape;555;p64"/>
          <p:cNvSpPr/>
          <p:nvPr/>
        </p:nvSpPr>
        <p:spPr>
          <a:xfrm>
            <a:off x="3711875" y="3371275"/>
            <a:ext cx="952500" cy="173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56" name="Google Shape;556;p6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ph type="title"/>
          </p:nvPr>
        </p:nvSpPr>
        <p:spPr>
          <a:xfrm>
            <a:off x="486900" y="7015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DALL-E</a:t>
            </a:r>
            <a:endParaRPr b="1" sz="3500">
              <a:solidFill>
                <a:schemeClr val="lt1"/>
              </a:solidFill>
              <a:latin typeface="Times New Roman"/>
              <a:ea typeface="Times New Roman"/>
              <a:cs typeface="Times New Roman"/>
              <a:sym typeface="Times New Roman"/>
            </a:endParaRPr>
          </a:p>
        </p:txBody>
      </p:sp>
      <p:pic>
        <p:nvPicPr>
          <p:cNvPr id="562" name="Google Shape;562;p65"/>
          <p:cNvPicPr preferRelativeResize="0"/>
          <p:nvPr/>
        </p:nvPicPr>
        <p:blipFill>
          <a:blip r:embed="rId3">
            <a:alphaModFix/>
          </a:blip>
          <a:stretch>
            <a:fillRect/>
          </a:stretch>
        </p:blipFill>
        <p:spPr>
          <a:xfrm>
            <a:off x="1892475" y="947163"/>
            <a:ext cx="5145454" cy="2527088"/>
          </a:xfrm>
          <a:prstGeom prst="rect">
            <a:avLst/>
          </a:prstGeom>
          <a:noFill/>
          <a:ln cap="flat" cmpd="sng" w="9525">
            <a:solidFill>
              <a:schemeClr val="dk1"/>
            </a:solidFill>
            <a:prstDash val="solid"/>
            <a:round/>
            <a:headEnd len="sm" w="sm" type="none"/>
            <a:tailEnd len="sm" w="sm" type="none"/>
          </a:ln>
        </p:spPr>
      </p:pic>
      <p:sp>
        <p:nvSpPr>
          <p:cNvPr id="563" name="Google Shape;563;p65"/>
          <p:cNvSpPr txBox="1"/>
          <p:nvPr>
            <p:ph idx="4294967295" type="body"/>
          </p:nvPr>
        </p:nvSpPr>
        <p:spPr>
          <a:xfrm>
            <a:off x="559950" y="3600675"/>
            <a:ext cx="7810500" cy="1450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DALL·E excels in text-to-image translation at scale by coordinating via supervised translation to capture corresponding cross-modal interactions. It involves a three-step process: first, a discrete VAE encodes images into a visual codebook, followed by an autoregressive transformer to model the relationship, and finally, generation of images based on the learned representations.</a:t>
            </a:r>
            <a:endParaRPr sz="1600">
              <a:latin typeface="Times New Roman"/>
              <a:ea typeface="Times New Roman"/>
              <a:cs typeface="Times New Roman"/>
              <a:sym typeface="Times New Roman"/>
            </a:endParaRPr>
          </a:p>
        </p:txBody>
      </p:sp>
      <p:sp>
        <p:nvSpPr>
          <p:cNvPr id="564" name="Google Shape;564;p6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6"/>
          <p:cNvSpPr txBox="1"/>
          <p:nvPr>
            <p:ph type="title"/>
          </p:nvPr>
        </p:nvSpPr>
        <p:spPr>
          <a:xfrm>
            <a:off x="229650" y="2180688"/>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Summarization</a:t>
            </a:r>
            <a:endParaRPr>
              <a:latin typeface="Times New Roman"/>
              <a:ea typeface="Times New Roman"/>
              <a:cs typeface="Times New Roman"/>
              <a:sym typeface="Times New Roman"/>
            </a:endParaRPr>
          </a:p>
        </p:txBody>
      </p:sp>
      <p:pic>
        <p:nvPicPr>
          <p:cNvPr id="570" name="Google Shape;570;p66"/>
          <p:cNvPicPr preferRelativeResize="0"/>
          <p:nvPr/>
        </p:nvPicPr>
        <p:blipFill rotWithShape="1">
          <a:blip r:embed="rId3">
            <a:alphaModFix/>
          </a:blip>
          <a:srcRect b="0" l="5909" r="73316" t="0"/>
          <a:stretch/>
        </p:blipFill>
        <p:spPr>
          <a:xfrm>
            <a:off x="6088033" y="1564075"/>
            <a:ext cx="1589700" cy="2015350"/>
          </a:xfrm>
          <a:prstGeom prst="rect">
            <a:avLst/>
          </a:prstGeom>
          <a:noFill/>
          <a:ln cap="flat" cmpd="sng" w="9525">
            <a:solidFill>
              <a:schemeClr val="dk1"/>
            </a:solidFill>
            <a:prstDash val="solid"/>
            <a:round/>
            <a:headEnd len="sm" w="sm" type="none"/>
            <a:tailEnd len="sm" w="sm" type="none"/>
          </a:ln>
        </p:spPr>
      </p:pic>
      <p:sp>
        <p:nvSpPr>
          <p:cNvPr id="571" name="Google Shape;571;p6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7"/>
          <p:cNvSpPr txBox="1"/>
          <p:nvPr>
            <p:ph idx="4294967295" type="body"/>
          </p:nvPr>
        </p:nvSpPr>
        <p:spPr>
          <a:xfrm>
            <a:off x="1786200" y="448875"/>
            <a:ext cx="5571600" cy="1727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Summarization involves reducing multimodal data by condensing it while emphasizing the </a:t>
            </a:r>
            <a:r>
              <a:rPr b="1" lang="en">
                <a:latin typeface="Times New Roman"/>
                <a:ea typeface="Times New Roman"/>
                <a:cs typeface="Times New Roman"/>
                <a:sym typeface="Times New Roman"/>
              </a:rPr>
              <a:t>most salient information</a:t>
            </a:r>
            <a:r>
              <a:rPr lang="en">
                <a:latin typeface="Times New Roman"/>
                <a:ea typeface="Times New Roman"/>
                <a:cs typeface="Times New Roman"/>
                <a:sym typeface="Times New Roman"/>
              </a:rPr>
              <a:t>. It integrates key points from various modalities into a </a:t>
            </a:r>
            <a:r>
              <a:rPr b="1" lang="en">
                <a:latin typeface="Times New Roman"/>
                <a:ea typeface="Times New Roman"/>
                <a:cs typeface="Times New Roman"/>
                <a:sym typeface="Times New Roman"/>
              </a:rPr>
              <a:t>coherent and concise summary </a:t>
            </a:r>
            <a:r>
              <a:rPr lang="en">
                <a:latin typeface="Times New Roman"/>
                <a:ea typeface="Times New Roman"/>
                <a:cs typeface="Times New Roman"/>
                <a:sym typeface="Times New Roman"/>
              </a:rPr>
              <a:t>that highlights essential content.</a:t>
            </a:r>
            <a:endParaRPr>
              <a:latin typeface="Times New Roman"/>
              <a:ea typeface="Times New Roman"/>
              <a:cs typeface="Times New Roman"/>
              <a:sym typeface="Times New Roman"/>
            </a:endParaRPr>
          </a:p>
        </p:txBody>
      </p:sp>
      <p:pic>
        <p:nvPicPr>
          <p:cNvPr id="577" name="Google Shape;577;p67"/>
          <p:cNvPicPr preferRelativeResize="0"/>
          <p:nvPr/>
        </p:nvPicPr>
        <p:blipFill rotWithShape="1">
          <a:blip r:embed="rId3">
            <a:alphaModFix/>
          </a:blip>
          <a:srcRect b="0" l="0" r="0" t="13292"/>
          <a:stretch/>
        </p:blipFill>
        <p:spPr>
          <a:xfrm>
            <a:off x="2038350" y="2453425"/>
            <a:ext cx="5067300" cy="2056450"/>
          </a:xfrm>
          <a:prstGeom prst="rect">
            <a:avLst/>
          </a:prstGeom>
          <a:noFill/>
          <a:ln cap="flat" cmpd="sng" w="9525">
            <a:solidFill>
              <a:schemeClr val="dk1"/>
            </a:solidFill>
            <a:prstDash val="solid"/>
            <a:round/>
            <a:headEnd len="sm" w="sm" type="none"/>
            <a:tailEnd len="sm" w="sm" type="none"/>
          </a:ln>
        </p:spPr>
      </p:pic>
      <p:sp>
        <p:nvSpPr>
          <p:cNvPr id="578" name="Google Shape;578;p6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ph type="title"/>
          </p:nvPr>
        </p:nvSpPr>
        <p:spPr>
          <a:xfrm>
            <a:off x="486900" y="1221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Video Summarization</a:t>
            </a:r>
            <a:endParaRPr b="1" sz="3500">
              <a:solidFill>
                <a:schemeClr val="lt1"/>
              </a:solidFill>
              <a:latin typeface="Times New Roman"/>
              <a:ea typeface="Times New Roman"/>
              <a:cs typeface="Times New Roman"/>
              <a:sym typeface="Times New Roman"/>
            </a:endParaRPr>
          </a:p>
        </p:txBody>
      </p:sp>
      <p:sp>
        <p:nvSpPr>
          <p:cNvPr id="584" name="Google Shape;584;p68"/>
          <p:cNvSpPr txBox="1"/>
          <p:nvPr>
            <p:ph idx="4294967295" type="body"/>
          </p:nvPr>
        </p:nvSpPr>
        <p:spPr>
          <a:xfrm>
            <a:off x="380850" y="3717625"/>
            <a:ext cx="8382300" cy="1425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Video summarization involves </a:t>
            </a:r>
            <a:r>
              <a:rPr b="1" lang="en">
                <a:latin typeface="Times New Roman"/>
                <a:ea typeface="Times New Roman"/>
                <a:cs typeface="Times New Roman"/>
                <a:sym typeface="Times New Roman"/>
              </a:rPr>
              <a:t>fusion via joint representation</a:t>
            </a:r>
            <a:r>
              <a:rPr lang="en">
                <a:latin typeface="Times New Roman"/>
                <a:ea typeface="Times New Roman"/>
                <a:cs typeface="Times New Roman"/>
                <a:sym typeface="Times New Roman"/>
              </a:rPr>
              <a:t> to capture complementary cross-modal interactions, integrating various data sources into a coherent summary. Generative approaches in summarization aim for </a:t>
            </a:r>
            <a:r>
              <a:rPr b="1" lang="en">
                <a:latin typeface="Times New Roman"/>
                <a:ea typeface="Times New Roman"/>
                <a:cs typeface="Times New Roman"/>
                <a:sym typeface="Times New Roman"/>
              </a:rPr>
              <a:t>abstractive content</a:t>
            </a:r>
            <a:r>
              <a:rPr lang="en">
                <a:latin typeface="Times New Roman"/>
                <a:ea typeface="Times New Roman"/>
                <a:cs typeface="Times New Roman"/>
                <a:sym typeface="Times New Roman"/>
              </a:rPr>
              <a:t>, producing concise and </a:t>
            </a:r>
            <a:r>
              <a:rPr b="1" lang="en">
                <a:latin typeface="Times New Roman"/>
                <a:ea typeface="Times New Roman"/>
                <a:cs typeface="Times New Roman"/>
                <a:sym typeface="Times New Roman"/>
              </a:rPr>
              <a:t>meaningful overviews</a:t>
            </a:r>
            <a:r>
              <a:rPr lang="en">
                <a:latin typeface="Times New Roman"/>
                <a:ea typeface="Times New Roman"/>
                <a:cs typeface="Times New Roman"/>
                <a:sym typeface="Times New Roman"/>
              </a:rPr>
              <a:t> of the original video.</a:t>
            </a:r>
            <a:endParaRPr>
              <a:latin typeface="Times New Roman"/>
              <a:ea typeface="Times New Roman"/>
              <a:cs typeface="Times New Roman"/>
              <a:sym typeface="Times New Roman"/>
            </a:endParaRPr>
          </a:p>
        </p:txBody>
      </p:sp>
      <p:pic>
        <p:nvPicPr>
          <p:cNvPr id="585" name="Google Shape;585;p68"/>
          <p:cNvPicPr preferRelativeResize="0"/>
          <p:nvPr/>
        </p:nvPicPr>
        <p:blipFill>
          <a:blip r:embed="rId3">
            <a:alphaModFix/>
          </a:blip>
          <a:stretch>
            <a:fillRect/>
          </a:stretch>
        </p:blipFill>
        <p:spPr>
          <a:xfrm>
            <a:off x="1001961" y="983713"/>
            <a:ext cx="7117288" cy="2622888"/>
          </a:xfrm>
          <a:prstGeom prst="rect">
            <a:avLst/>
          </a:prstGeom>
          <a:noFill/>
          <a:ln cap="flat" cmpd="sng" w="9525">
            <a:solidFill>
              <a:schemeClr val="dk1"/>
            </a:solidFill>
            <a:prstDash val="solid"/>
            <a:round/>
            <a:headEnd len="sm" w="sm" type="none"/>
            <a:tailEnd len="sm" w="sm" type="none"/>
          </a:ln>
        </p:spPr>
      </p:pic>
      <p:sp>
        <p:nvSpPr>
          <p:cNvPr id="586" name="Google Shape;586;p6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9"/>
          <p:cNvSpPr txBox="1"/>
          <p:nvPr>
            <p:ph type="title"/>
          </p:nvPr>
        </p:nvSpPr>
        <p:spPr>
          <a:xfrm>
            <a:off x="229650" y="2180688"/>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Creation</a:t>
            </a:r>
            <a:endParaRPr>
              <a:latin typeface="Times New Roman"/>
              <a:ea typeface="Times New Roman"/>
              <a:cs typeface="Times New Roman"/>
              <a:sym typeface="Times New Roman"/>
            </a:endParaRPr>
          </a:p>
        </p:txBody>
      </p:sp>
      <p:pic>
        <p:nvPicPr>
          <p:cNvPr id="592" name="Google Shape;592;p69"/>
          <p:cNvPicPr preferRelativeResize="0"/>
          <p:nvPr/>
        </p:nvPicPr>
        <p:blipFill rotWithShape="1">
          <a:blip r:embed="rId3">
            <a:alphaModFix/>
          </a:blip>
          <a:srcRect b="0" l="80453" r="0" t="0"/>
          <a:stretch/>
        </p:blipFill>
        <p:spPr>
          <a:xfrm>
            <a:off x="5945907" y="1402874"/>
            <a:ext cx="1735176" cy="2337750"/>
          </a:xfrm>
          <a:prstGeom prst="rect">
            <a:avLst/>
          </a:prstGeom>
          <a:noFill/>
          <a:ln cap="flat" cmpd="sng" w="9525">
            <a:solidFill>
              <a:schemeClr val="dk1"/>
            </a:solidFill>
            <a:prstDash val="solid"/>
            <a:round/>
            <a:headEnd len="sm" w="sm" type="none"/>
            <a:tailEnd len="sm" w="sm" type="none"/>
          </a:ln>
        </p:spPr>
      </p:pic>
      <p:sp>
        <p:nvSpPr>
          <p:cNvPr id="593" name="Google Shape;593;p6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0"/>
          <p:cNvSpPr txBox="1"/>
          <p:nvPr>
            <p:ph idx="4294967295" type="body"/>
          </p:nvPr>
        </p:nvSpPr>
        <p:spPr>
          <a:xfrm>
            <a:off x="1108350" y="206425"/>
            <a:ext cx="6927300" cy="1675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Creation involves simultaneously </a:t>
            </a:r>
            <a:r>
              <a:rPr b="1" lang="en">
                <a:latin typeface="Times New Roman"/>
                <a:ea typeface="Times New Roman"/>
                <a:cs typeface="Times New Roman"/>
                <a:sym typeface="Times New Roman"/>
              </a:rPr>
              <a:t>generating multiple modalities</a:t>
            </a:r>
            <a:r>
              <a:rPr lang="en">
                <a:latin typeface="Times New Roman"/>
                <a:ea typeface="Times New Roman"/>
                <a:cs typeface="Times New Roman"/>
                <a:sym typeface="Times New Roman"/>
              </a:rPr>
              <a:t>, such as text, images, or audio, to enhance information content while ensuring coherence both within and across modalities. This process requires synthesizing diverse inputs to </a:t>
            </a:r>
            <a:r>
              <a:rPr b="1" lang="en">
                <a:latin typeface="Times New Roman"/>
                <a:ea typeface="Times New Roman"/>
                <a:cs typeface="Times New Roman"/>
                <a:sym typeface="Times New Roman"/>
              </a:rPr>
              <a:t>produce innovative, contextually relevant, and integrated outputs</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599" name="Google Shape;599;p70"/>
          <p:cNvPicPr preferRelativeResize="0"/>
          <p:nvPr/>
        </p:nvPicPr>
        <p:blipFill>
          <a:blip r:embed="rId3">
            <a:alphaModFix/>
          </a:blip>
          <a:stretch>
            <a:fillRect/>
          </a:stretch>
        </p:blipFill>
        <p:spPr>
          <a:xfrm>
            <a:off x="1713350" y="2155425"/>
            <a:ext cx="5717290" cy="2645175"/>
          </a:xfrm>
          <a:prstGeom prst="rect">
            <a:avLst/>
          </a:prstGeom>
          <a:noFill/>
          <a:ln cap="flat" cmpd="sng" w="9525">
            <a:solidFill>
              <a:schemeClr val="dk1"/>
            </a:solidFill>
            <a:prstDash val="solid"/>
            <a:round/>
            <a:headEnd len="sm" w="sm" type="none"/>
            <a:tailEnd len="sm" w="sm" type="none"/>
          </a:ln>
        </p:spPr>
      </p:pic>
      <p:sp>
        <p:nvSpPr>
          <p:cNvPr id="600" name="Google Shape;600;p7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title"/>
          </p:nvPr>
        </p:nvSpPr>
        <p:spPr>
          <a:xfrm>
            <a:off x="486900" y="1221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Factorized Generation</a:t>
            </a:r>
            <a:endParaRPr b="1" sz="3500">
              <a:solidFill>
                <a:schemeClr val="lt1"/>
              </a:solidFill>
              <a:latin typeface="Times New Roman"/>
              <a:ea typeface="Times New Roman"/>
              <a:cs typeface="Times New Roman"/>
              <a:sym typeface="Times New Roman"/>
            </a:endParaRPr>
          </a:p>
        </p:txBody>
      </p:sp>
      <p:pic>
        <p:nvPicPr>
          <p:cNvPr id="606" name="Google Shape;606;p71"/>
          <p:cNvPicPr preferRelativeResize="0"/>
          <p:nvPr/>
        </p:nvPicPr>
        <p:blipFill>
          <a:blip r:embed="rId3">
            <a:alphaModFix/>
          </a:blip>
          <a:stretch>
            <a:fillRect/>
          </a:stretch>
        </p:blipFill>
        <p:spPr>
          <a:xfrm>
            <a:off x="152400" y="1290888"/>
            <a:ext cx="8839201" cy="2151477"/>
          </a:xfrm>
          <a:prstGeom prst="rect">
            <a:avLst/>
          </a:prstGeom>
          <a:noFill/>
          <a:ln cap="flat" cmpd="sng" w="9525">
            <a:solidFill>
              <a:schemeClr val="dk1"/>
            </a:solidFill>
            <a:prstDash val="solid"/>
            <a:round/>
            <a:headEnd len="sm" w="sm" type="none"/>
            <a:tailEnd len="sm" w="sm" type="none"/>
          </a:ln>
        </p:spPr>
      </p:pic>
      <p:sp>
        <p:nvSpPr>
          <p:cNvPr id="607" name="Google Shape;607;p71"/>
          <p:cNvSpPr txBox="1"/>
          <p:nvPr>
            <p:ph idx="4294967295" type="body"/>
          </p:nvPr>
        </p:nvSpPr>
        <p:spPr>
          <a:xfrm>
            <a:off x="1108350" y="3722000"/>
            <a:ext cx="6927300" cy="1138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Factorized generation in digit generation uses factorized representations to expand complementary cross-modal interactions, enhancing the generative model's ability to produce accurate and diverse digit outputs.</a:t>
            </a:r>
            <a:endParaRPr sz="1600">
              <a:latin typeface="Times New Roman"/>
              <a:ea typeface="Times New Roman"/>
              <a:cs typeface="Times New Roman"/>
              <a:sym typeface="Times New Roman"/>
            </a:endParaRPr>
          </a:p>
        </p:txBody>
      </p:sp>
      <p:sp>
        <p:nvSpPr>
          <p:cNvPr id="608" name="Google Shape;608;p7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5144817" y="3912538"/>
            <a:ext cx="1669189" cy="886822"/>
          </a:xfrm>
          <a:prstGeom prst="rect">
            <a:avLst/>
          </a:prstGeom>
          <a:noFill/>
          <a:ln>
            <a:noFill/>
          </a:ln>
        </p:spPr>
      </p:pic>
      <p:sp>
        <p:nvSpPr>
          <p:cNvPr id="133" name="Google Shape;133;p18"/>
          <p:cNvSpPr/>
          <p:nvPr/>
        </p:nvSpPr>
        <p:spPr>
          <a:xfrm>
            <a:off x="6961050" y="3536671"/>
            <a:ext cx="1514700" cy="1278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8"/>
          <p:cNvPicPr preferRelativeResize="0"/>
          <p:nvPr/>
        </p:nvPicPr>
        <p:blipFill rotWithShape="1">
          <a:blip r:embed="rId4">
            <a:alphaModFix/>
          </a:blip>
          <a:srcRect b="0" l="6438" r="4020" t="0"/>
          <a:stretch/>
        </p:blipFill>
        <p:spPr>
          <a:xfrm>
            <a:off x="6960893" y="3988534"/>
            <a:ext cx="1514878" cy="734825"/>
          </a:xfrm>
          <a:prstGeom prst="rect">
            <a:avLst/>
          </a:prstGeom>
          <a:noFill/>
          <a:ln>
            <a:noFill/>
          </a:ln>
        </p:spPr>
      </p:pic>
      <p:pic>
        <p:nvPicPr>
          <p:cNvPr id="135" name="Google Shape;135;p18"/>
          <p:cNvPicPr preferRelativeResize="0"/>
          <p:nvPr/>
        </p:nvPicPr>
        <p:blipFill>
          <a:blip r:embed="rId5">
            <a:alphaModFix/>
          </a:blip>
          <a:stretch>
            <a:fillRect/>
          </a:stretch>
        </p:blipFill>
        <p:spPr>
          <a:xfrm>
            <a:off x="2596001" y="3833208"/>
            <a:ext cx="1515191" cy="1066018"/>
          </a:xfrm>
          <a:prstGeom prst="rect">
            <a:avLst/>
          </a:prstGeom>
          <a:noFill/>
          <a:ln>
            <a:noFill/>
          </a:ln>
        </p:spPr>
      </p:pic>
      <p:pic>
        <p:nvPicPr>
          <p:cNvPr id="136" name="Google Shape;136;p18"/>
          <p:cNvPicPr preferRelativeResize="0"/>
          <p:nvPr/>
        </p:nvPicPr>
        <p:blipFill>
          <a:blip r:embed="rId6">
            <a:alphaModFix/>
          </a:blip>
          <a:stretch>
            <a:fillRect/>
          </a:stretch>
        </p:blipFill>
        <p:spPr>
          <a:xfrm>
            <a:off x="668113" y="3833196"/>
            <a:ext cx="1669185" cy="981117"/>
          </a:xfrm>
          <a:prstGeom prst="rect">
            <a:avLst/>
          </a:prstGeom>
          <a:noFill/>
          <a:ln>
            <a:noFill/>
          </a:ln>
        </p:spPr>
      </p:pic>
      <p:sp>
        <p:nvSpPr>
          <p:cNvPr id="137" name="Google Shape;137;p18"/>
          <p:cNvSpPr/>
          <p:nvPr/>
        </p:nvSpPr>
        <p:spPr>
          <a:xfrm>
            <a:off x="3784171" y="1166877"/>
            <a:ext cx="1514700" cy="2973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8" name="Google Shape;138;p18"/>
          <p:cNvSpPr/>
          <p:nvPr/>
        </p:nvSpPr>
        <p:spPr>
          <a:xfrm>
            <a:off x="3784171" y="1166625"/>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ph idx="4294967295" type="body"/>
          </p:nvPr>
        </p:nvSpPr>
        <p:spPr>
          <a:xfrm>
            <a:off x="3784171" y="1223727"/>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CONNECTIONS</a:t>
            </a:r>
            <a:endParaRPr sz="1100">
              <a:solidFill>
                <a:schemeClr val="lt1"/>
              </a:solidFill>
            </a:endParaRPr>
          </a:p>
        </p:txBody>
      </p:sp>
      <p:grpSp>
        <p:nvGrpSpPr>
          <p:cNvPr id="140" name="Google Shape;140;p18"/>
          <p:cNvGrpSpPr/>
          <p:nvPr/>
        </p:nvGrpSpPr>
        <p:grpSpPr>
          <a:xfrm>
            <a:off x="2499346" y="1464177"/>
            <a:ext cx="4349385" cy="887555"/>
            <a:chOff x="2918024" y="1357705"/>
            <a:chExt cx="4160100" cy="920700"/>
          </a:xfrm>
        </p:grpSpPr>
        <p:cxnSp>
          <p:nvCxnSpPr>
            <p:cNvPr id="141" name="Google Shape;141;p18"/>
            <p:cNvCxnSpPr>
              <a:stCxn id="137" idx="2"/>
              <a:endCxn id="142" idx="0"/>
            </p:cNvCxnSpPr>
            <p:nvPr/>
          </p:nvCxnSpPr>
          <p:spPr>
            <a:xfrm rot="5400000">
              <a:off x="3434324" y="841405"/>
              <a:ext cx="920700" cy="1953300"/>
            </a:xfrm>
            <a:prstGeom prst="bentConnector3">
              <a:avLst>
                <a:gd fmla="val 49997" name="adj1"/>
              </a:avLst>
            </a:prstGeom>
            <a:noFill/>
            <a:ln cap="flat" cmpd="sng" w="9525">
              <a:solidFill>
                <a:schemeClr val="lt2"/>
              </a:solidFill>
              <a:prstDash val="solid"/>
              <a:round/>
              <a:headEnd len="sm" w="sm" type="none"/>
              <a:tailEnd len="sm" w="sm" type="none"/>
            </a:ln>
          </p:spPr>
        </p:cxnSp>
        <p:cxnSp>
          <p:nvCxnSpPr>
            <p:cNvPr id="143" name="Google Shape;143;p18"/>
            <p:cNvCxnSpPr>
              <a:stCxn id="137" idx="2"/>
              <a:endCxn id="144" idx="0"/>
            </p:cNvCxnSpPr>
            <p:nvPr/>
          </p:nvCxnSpPr>
          <p:spPr>
            <a:xfrm flipH="1" rot="-5400000">
              <a:off x="5514374" y="714655"/>
              <a:ext cx="920700" cy="2206800"/>
            </a:xfrm>
            <a:prstGeom prst="bentConnector3">
              <a:avLst>
                <a:gd fmla="val 49997" name="adj1"/>
              </a:avLst>
            </a:prstGeom>
            <a:noFill/>
            <a:ln cap="flat" cmpd="sng" w="9525">
              <a:solidFill>
                <a:schemeClr val="lt2"/>
              </a:solidFill>
              <a:prstDash val="solid"/>
              <a:round/>
              <a:headEnd len="sm" w="sm" type="none"/>
              <a:tailEnd len="sm" w="sm" type="none"/>
            </a:ln>
          </p:spPr>
        </p:cxnSp>
      </p:grpSp>
      <p:sp>
        <p:nvSpPr>
          <p:cNvPr id="145" name="Google Shape;145;p18"/>
          <p:cNvSpPr/>
          <p:nvPr/>
        </p:nvSpPr>
        <p:spPr>
          <a:xfrm>
            <a:off x="1743242" y="2351676"/>
            <a:ext cx="1515000" cy="2973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1741778" y="2351675"/>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idx="4294967295" type="body"/>
          </p:nvPr>
        </p:nvSpPr>
        <p:spPr>
          <a:xfrm>
            <a:off x="1741935" y="2408789"/>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Statistical</a:t>
            </a:r>
            <a:endParaRPr sz="1100">
              <a:solidFill>
                <a:schemeClr val="lt1"/>
              </a:solidFill>
            </a:endParaRPr>
          </a:p>
        </p:txBody>
      </p:sp>
      <p:sp>
        <p:nvSpPr>
          <p:cNvPr id="147" name="Google Shape;147;p18"/>
          <p:cNvSpPr/>
          <p:nvPr/>
        </p:nvSpPr>
        <p:spPr>
          <a:xfrm>
            <a:off x="744928" y="3536520"/>
            <a:ext cx="1515000" cy="1278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45111" y="3536568"/>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ph idx="4294967295" type="body"/>
          </p:nvPr>
        </p:nvSpPr>
        <p:spPr>
          <a:xfrm>
            <a:off x="745268" y="3593297"/>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Association</a:t>
            </a:r>
            <a:endParaRPr sz="1100">
              <a:solidFill>
                <a:schemeClr val="lt1"/>
              </a:solidFill>
            </a:endParaRPr>
          </a:p>
        </p:txBody>
      </p:sp>
      <p:sp>
        <p:nvSpPr>
          <p:cNvPr id="150" name="Google Shape;150;p18"/>
          <p:cNvSpPr/>
          <p:nvPr/>
        </p:nvSpPr>
        <p:spPr>
          <a:xfrm>
            <a:off x="2595975" y="3536520"/>
            <a:ext cx="1515000" cy="1278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 name="Google Shape;151;p18"/>
          <p:cNvSpPr/>
          <p:nvPr/>
        </p:nvSpPr>
        <p:spPr>
          <a:xfrm>
            <a:off x="2596001" y="3536568"/>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ph idx="4294967295" type="body"/>
          </p:nvPr>
        </p:nvSpPr>
        <p:spPr>
          <a:xfrm>
            <a:off x="2596066" y="3593297"/>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Dependency</a:t>
            </a:r>
            <a:endParaRPr sz="1100">
              <a:solidFill>
                <a:schemeClr val="lt1"/>
              </a:solidFill>
            </a:endParaRPr>
          </a:p>
        </p:txBody>
      </p:sp>
      <p:sp>
        <p:nvSpPr>
          <p:cNvPr id="153" name="Google Shape;153;p18"/>
          <p:cNvSpPr/>
          <p:nvPr/>
        </p:nvSpPr>
        <p:spPr>
          <a:xfrm>
            <a:off x="6091119" y="2351676"/>
            <a:ext cx="1515000" cy="2973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091119" y="2351675"/>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ph idx="4294967295" type="body"/>
          </p:nvPr>
        </p:nvSpPr>
        <p:spPr>
          <a:xfrm>
            <a:off x="6091354" y="2408789"/>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Semantic</a:t>
            </a:r>
            <a:endParaRPr sz="1100">
              <a:solidFill>
                <a:schemeClr val="lt1"/>
              </a:solidFill>
            </a:endParaRPr>
          </a:p>
        </p:txBody>
      </p:sp>
      <p:grpSp>
        <p:nvGrpSpPr>
          <p:cNvPr id="155" name="Google Shape;155;p18"/>
          <p:cNvGrpSpPr/>
          <p:nvPr/>
        </p:nvGrpSpPr>
        <p:grpSpPr>
          <a:xfrm>
            <a:off x="5979181" y="2648976"/>
            <a:ext cx="1739189" cy="887555"/>
            <a:chOff x="6246417" y="2586750"/>
            <a:chExt cx="1663500" cy="920700"/>
          </a:xfrm>
        </p:grpSpPr>
        <p:cxnSp>
          <p:nvCxnSpPr>
            <p:cNvPr id="156" name="Google Shape;156;p18"/>
            <p:cNvCxnSpPr>
              <a:stCxn id="153" idx="2"/>
              <a:endCxn id="157" idx="0"/>
            </p:cNvCxnSpPr>
            <p:nvPr/>
          </p:nvCxnSpPr>
          <p:spPr>
            <a:xfrm rot="5400000">
              <a:off x="6201867" y="2631300"/>
              <a:ext cx="920700" cy="831600"/>
            </a:xfrm>
            <a:prstGeom prst="bentConnector3">
              <a:avLst>
                <a:gd fmla="val 50002" name="adj1"/>
              </a:avLst>
            </a:prstGeom>
            <a:noFill/>
            <a:ln cap="flat" cmpd="sng" w="9525">
              <a:solidFill>
                <a:schemeClr val="lt2"/>
              </a:solidFill>
              <a:prstDash val="solid"/>
              <a:round/>
              <a:headEnd len="sm" w="sm" type="none"/>
              <a:tailEnd len="sm" w="sm" type="none"/>
            </a:ln>
          </p:spPr>
        </p:cxnSp>
        <p:cxnSp>
          <p:nvCxnSpPr>
            <p:cNvPr id="158" name="Google Shape;158;p18"/>
            <p:cNvCxnSpPr>
              <a:stCxn id="153" idx="2"/>
              <a:endCxn id="159" idx="0"/>
            </p:cNvCxnSpPr>
            <p:nvPr/>
          </p:nvCxnSpPr>
          <p:spPr>
            <a:xfrm flipH="1" rot="-5400000">
              <a:off x="7033617" y="2631150"/>
              <a:ext cx="920700" cy="831900"/>
            </a:xfrm>
            <a:prstGeom prst="bentConnector3">
              <a:avLst>
                <a:gd fmla="val 50003" name="adj1"/>
              </a:avLst>
            </a:prstGeom>
            <a:noFill/>
            <a:ln cap="flat" cmpd="sng" w="9525">
              <a:solidFill>
                <a:schemeClr val="lt2"/>
              </a:solidFill>
              <a:prstDash val="solid"/>
              <a:round/>
              <a:headEnd len="sm" w="sm" type="none"/>
              <a:tailEnd len="sm" w="sm" type="none"/>
            </a:ln>
          </p:spPr>
        </p:cxnSp>
      </p:grpSp>
      <p:sp>
        <p:nvSpPr>
          <p:cNvPr id="160" name="Google Shape;160;p18"/>
          <p:cNvSpPr/>
          <p:nvPr/>
        </p:nvSpPr>
        <p:spPr>
          <a:xfrm>
            <a:off x="5221815" y="3536671"/>
            <a:ext cx="1514700" cy="1278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5221789" y="3536568"/>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idx="4294967295" type="body"/>
          </p:nvPr>
        </p:nvSpPr>
        <p:spPr>
          <a:xfrm>
            <a:off x="5221959" y="3593682"/>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Correspondence</a:t>
            </a:r>
            <a:endParaRPr sz="1100">
              <a:solidFill>
                <a:schemeClr val="lt1"/>
              </a:solidFill>
            </a:endParaRPr>
          </a:p>
        </p:txBody>
      </p:sp>
      <p:sp>
        <p:nvSpPr>
          <p:cNvPr id="159" name="Google Shape;159;p18"/>
          <p:cNvSpPr/>
          <p:nvPr/>
        </p:nvSpPr>
        <p:spPr>
          <a:xfrm>
            <a:off x="6960893" y="3536580"/>
            <a:ext cx="1515000" cy="29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ph idx="4294967295" type="body"/>
          </p:nvPr>
        </p:nvSpPr>
        <p:spPr>
          <a:xfrm>
            <a:off x="6960984" y="3593682"/>
            <a:ext cx="1514700" cy="18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Relationship</a:t>
            </a:r>
            <a:endParaRPr sz="1100">
              <a:solidFill>
                <a:schemeClr val="lt1"/>
              </a:solidFill>
            </a:endParaRPr>
          </a:p>
        </p:txBody>
      </p:sp>
      <p:grpSp>
        <p:nvGrpSpPr>
          <p:cNvPr id="163" name="Google Shape;163;p18"/>
          <p:cNvGrpSpPr/>
          <p:nvPr/>
        </p:nvGrpSpPr>
        <p:grpSpPr>
          <a:xfrm>
            <a:off x="1519579" y="2649109"/>
            <a:ext cx="1739189" cy="887555"/>
            <a:chOff x="6246750" y="2586900"/>
            <a:chExt cx="1663500" cy="920700"/>
          </a:xfrm>
        </p:grpSpPr>
        <p:cxnSp>
          <p:nvCxnSpPr>
            <p:cNvPr id="164" name="Google Shape;164;p18"/>
            <p:cNvCxnSpPr/>
            <p:nvPr/>
          </p:nvCxnSpPr>
          <p:spPr>
            <a:xfrm rot="5400000">
              <a:off x="6202200" y="2631450"/>
              <a:ext cx="920700" cy="831600"/>
            </a:xfrm>
            <a:prstGeom prst="bentConnector3">
              <a:avLst>
                <a:gd fmla="val 50000" name="adj1"/>
              </a:avLst>
            </a:prstGeom>
            <a:noFill/>
            <a:ln cap="flat" cmpd="sng" w="9525">
              <a:solidFill>
                <a:schemeClr val="lt2"/>
              </a:solidFill>
              <a:prstDash val="solid"/>
              <a:round/>
              <a:headEnd len="sm" w="sm" type="none"/>
              <a:tailEnd len="sm" w="sm" type="none"/>
            </a:ln>
          </p:spPr>
        </p:cxnSp>
        <p:cxnSp>
          <p:nvCxnSpPr>
            <p:cNvPr id="165" name="Google Shape;165;p18"/>
            <p:cNvCxnSpPr/>
            <p:nvPr/>
          </p:nvCxnSpPr>
          <p:spPr>
            <a:xfrm flipH="1" rot="-5400000">
              <a:off x="7033950" y="2631300"/>
              <a:ext cx="920700" cy="831900"/>
            </a:xfrm>
            <a:prstGeom prst="bentConnector3">
              <a:avLst>
                <a:gd fmla="val 50000" name="adj1"/>
              </a:avLst>
            </a:prstGeom>
            <a:noFill/>
            <a:ln cap="flat" cmpd="sng" w="9525">
              <a:solidFill>
                <a:schemeClr val="lt2"/>
              </a:solidFill>
              <a:prstDash val="solid"/>
              <a:round/>
              <a:headEnd len="sm" w="sm" type="none"/>
              <a:tailEnd len="sm" w="sm" type="none"/>
            </a:ln>
          </p:spPr>
        </p:cxnSp>
      </p:grpSp>
      <p:sp>
        <p:nvSpPr>
          <p:cNvPr id="166" name="Google Shape;166;p18"/>
          <p:cNvSpPr txBox="1"/>
          <p:nvPr>
            <p:ph type="title"/>
          </p:nvPr>
        </p:nvSpPr>
        <p:spPr>
          <a:xfrm>
            <a:off x="3134700" y="194250"/>
            <a:ext cx="2874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Connections</a:t>
            </a:r>
            <a:endParaRPr b="1" sz="3500">
              <a:solidFill>
                <a:schemeClr val="lt1"/>
              </a:solidFill>
              <a:latin typeface="Times New Roman"/>
              <a:ea typeface="Times New Roman"/>
              <a:cs typeface="Times New Roman"/>
              <a:sym typeface="Times New Roman"/>
            </a:endParaRPr>
          </a:p>
        </p:txBody>
      </p:sp>
      <p:sp>
        <p:nvSpPr>
          <p:cNvPr id="167" name="Google Shape;167;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5: Transference</a:t>
            </a:r>
            <a:endParaRPr b="1">
              <a:latin typeface="Times New Roman"/>
              <a:ea typeface="Times New Roman"/>
              <a:cs typeface="Times New Roman"/>
              <a:sym typeface="Times New Roman"/>
            </a:endParaRPr>
          </a:p>
        </p:txBody>
      </p:sp>
      <p:sp>
        <p:nvSpPr>
          <p:cNvPr id="614" name="Google Shape;614;p7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idx="4294967295" type="body"/>
          </p:nvPr>
        </p:nvSpPr>
        <p:spPr>
          <a:xfrm>
            <a:off x="893850" y="539400"/>
            <a:ext cx="7356300" cy="108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To transfer knowledge between modalities to enhance understanding in a primary modality, especially when it is noisy or lacks sufficient resources.</a:t>
            </a:r>
            <a:endParaRPr>
              <a:latin typeface="Times New Roman"/>
              <a:ea typeface="Times New Roman"/>
              <a:cs typeface="Times New Roman"/>
              <a:sym typeface="Times New Roman"/>
            </a:endParaRPr>
          </a:p>
        </p:txBody>
      </p:sp>
      <p:pic>
        <p:nvPicPr>
          <p:cNvPr id="620" name="Google Shape;620;p73"/>
          <p:cNvPicPr preferRelativeResize="0"/>
          <p:nvPr/>
        </p:nvPicPr>
        <p:blipFill>
          <a:blip r:embed="rId3">
            <a:alphaModFix/>
          </a:blip>
          <a:stretch>
            <a:fillRect/>
          </a:stretch>
        </p:blipFill>
        <p:spPr>
          <a:xfrm>
            <a:off x="1425555" y="1854625"/>
            <a:ext cx="6292900" cy="2551900"/>
          </a:xfrm>
          <a:prstGeom prst="rect">
            <a:avLst/>
          </a:prstGeom>
          <a:noFill/>
          <a:ln>
            <a:noFill/>
          </a:ln>
        </p:spPr>
      </p:pic>
      <p:sp>
        <p:nvSpPr>
          <p:cNvPr id="621" name="Google Shape;621;p7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Transfer via Pretrained Model</a:t>
            </a:r>
            <a:endParaRPr>
              <a:latin typeface="Times New Roman"/>
              <a:ea typeface="Times New Roman"/>
              <a:cs typeface="Times New Roman"/>
              <a:sym typeface="Times New Roman"/>
            </a:endParaRPr>
          </a:p>
        </p:txBody>
      </p:sp>
      <p:pic>
        <p:nvPicPr>
          <p:cNvPr id="627" name="Google Shape;627;p74"/>
          <p:cNvPicPr preferRelativeResize="0"/>
          <p:nvPr/>
        </p:nvPicPr>
        <p:blipFill>
          <a:blip r:embed="rId3">
            <a:alphaModFix/>
          </a:blip>
          <a:stretch>
            <a:fillRect/>
          </a:stretch>
        </p:blipFill>
        <p:spPr>
          <a:xfrm>
            <a:off x="5482750" y="1052950"/>
            <a:ext cx="2714500" cy="2859150"/>
          </a:xfrm>
          <a:prstGeom prst="rect">
            <a:avLst/>
          </a:prstGeom>
          <a:noFill/>
          <a:ln>
            <a:noFill/>
          </a:ln>
        </p:spPr>
      </p:pic>
      <p:sp>
        <p:nvSpPr>
          <p:cNvPr id="628" name="Google Shape;628;p7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5"/>
          <p:cNvSpPr txBox="1"/>
          <p:nvPr>
            <p:ph idx="4294967295" type="body"/>
          </p:nvPr>
        </p:nvSpPr>
        <p:spPr>
          <a:xfrm>
            <a:off x="1108350" y="206425"/>
            <a:ext cx="6927300" cy="171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Transfer via pretrained models involves </a:t>
            </a:r>
            <a:r>
              <a:rPr b="1" lang="en">
                <a:latin typeface="Times New Roman"/>
                <a:ea typeface="Times New Roman"/>
                <a:cs typeface="Times New Roman"/>
                <a:sym typeface="Times New Roman"/>
              </a:rPr>
              <a:t>using knowledge from large-scale models</a:t>
            </a:r>
            <a:r>
              <a:rPr lang="en">
                <a:latin typeface="Times New Roman"/>
                <a:ea typeface="Times New Roman"/>
                <a:cs typeface="Times New Roman"/>
                <a:sym typeface="Times New Roman"/>
              </a:rPr>
              <a:t> to improve tasks in a primary modality, even with minimal data. Techniques like prefix tuning and representation tuning help generalize across various tasks and modalities, especially useful for low-resource settings.</a:t>
            </a:r>
            <a:endParaRPr>
              <a:latin typeface="Times New Roman"/>
              <a:ea typeface="Times New Roman"/>
              <a:cs typeface="Times New Roman"/>
              <a:sym typeface="Times New Roman"/>
            </a:endParaRPr>
          </a:p>
        </p:txBody>
      </p:sp>
      <p:pic>
        <p:nvPicPr>
          <p:cNvPr id="634" name="Google Shape;634;p75"/>
          <p:cNvPicPr preferRelativeResize="0"/>
          <p:nvPr/>
        </p:nvPicPr>
        <p:blipFill rotWithShape="1">
          <a:blip r:embed="rId3">
            <a:alphaModFix/>
          </a:blip>
          <a:srcRect b="0" l="2448" r="0" t="0"/>
          <a:stretch/>
        </p:blipFill>
        <p:spPr>
          <a:xfrm>
            <a:off x="1285675" y="2120775"/>
            <a:ext cx="6572649" cy="2922275"/>
          </a:xfrm>
          <a:prstGeom prst="rect">
            <a:avLst/>
          </a:prstGeom>
          <a:noFill/>
          <a:ln cap="flat" cmpd="sng" w="9525">
            <a:solidFill>
              <a:schemeClr val="dk1"/>
            </a:solidFill>
            <a:prstDash val="solid"/>
            <a:round/>
            <a:headEnd len="sm" w="sm" type="none"/>
            <a:tailEnd len="sm" w="sm" type="none"/>
          </a:ln>
        </p:spPr>
      </p:pic>
      <p:sp>
        <p:nvSpPr>
          <p:cNvPr id="635" name="Google Shape;635;p7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6"/>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Co-learning via Representation</a:t>
            </a:r>
            <a:endParaRPr>
              <a:latin typeface="Times New Roman"/>
              <a:ea typeface="Times New Roman"/>
              <a:cs typeface="Times New Roman"/>
              <a:sym typeface="Times New Roman"/>
            </a:endParaRPr>
          </a:p>
        </p:txBody>
      </p:sp>
      <p:pic>
        <p:nvPicPr>
          <p:cNvPr id="641" name="Google Shape;641;p76"/>
          <p:cNvPicPr preferRelativeResize="0"/>
          <p:nvPr/>
        </p:nvPicPr>
        <p:blipFill rotWithShape="1">
          <a:blip r:embed="rId3">
            <a:alphaModFix/>
          </a:blip>
          <a:srcRect b="0" l="6733" r="0" t="0"/>
          <a:stretch/>
        </p:blipFill>
        <p:spPr>
          <a:xfrm>
            <a:off x="5992100" y="1033463"/>
            <a:ext cx="1776675" cy="3076575"/>
          </a:xfrm>
          <a:prstGeom prst="rect">
            <a:avLst/>
          </a:prstGeom>
          <a:noFill/>
          <a:ln>
            <a:noFill/>
          </a:ln>
        </p:spPr>
      </p:pic>
      <p:sp>
        <p:nvSpPr>
          <p:cNvPr id="642" name="Google Shape;642;p7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7"/>
          <p:cNvSpPr txBox="1"/>
          <p:nvPr>
            <p:ph idx="4294967295" type="body"/>
          </p:nvPr>
        </p:nvSpPr>
        <p:spPr>
          <a:xfrm>
            <a:off x="1108350" y="70375"/>
            <a:ext cx="6927300" cy="1710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Co-learning via representation involves transferring knowledge from a secondary to a primary modality by </a:t>
            </a:r>
            <a:r>
              <a:rPr b="1" lang="en">
                <a:latin typeface="Times New Roman"/>
                <a:ea typeface="Times New Roman"/>
                <a:cs typeface="Times New Roman"/>
                <a:sym typeface="Times New Roman"/>
              </a:rPr>
              <a:t>sharing representation spaces</a:t>
            </a:r>
            <a:r>
              <a:rPr lang="en">
                <a:latin typeface="Times New Roman"/>
                <a:ea typeface="Times New Roman"/>
                <a:cs typeface="Times New Roman"/>
                <a:sym typeface="Times New Roman"/>
              </a:rPr>
              <a:t> between them. This includes methods like aligning word embeddings for zero-shot visual classification, enabling cross-modal learning and inference.</a:t>
            </a:r>
            <a:endParaRPr>
              <a:latin typeface="Times New Roman"/>
              <a:ea typeface="Times New Roman"/>
              <a:cs typeface="Times New Roman"/>
              <a:sym typeface="Times New Roman"/>
            </a:endParaRPr>
          </a:p>
        </p:txBody>
      </p:sp>
      <p:pic>
        <p:nvPicPr>
          <p:cNvPr id="648" name="Google Shape;648;p77"/>
          <p:cNvPicPr preferRelativeResize="0"/>
          <p:nvPr/>
        </p:nvPicPr>
        <p:blipFill rotWithShape="1">
          <a:blip r:embed="rId3">
            <a:alphaModFix/>
          </a:blip>
          <a:srcRect b="0" l="5168" r="0" t="0"/>
          <a:stretch/>
        </p:blipFill>
        <p:spPr>
          <a:xfrm>
            <a:off x="2198188" y="2045050"/>
            <a:ext cx="4747625" cy="2769300"/>
          </a:xfrm>
          <a:prstGeom prst="rect">
            <a:avLst/>
          </a:prstGeom>
          <a:noFill/>
          <a:ln cap="flat" cmpd="sng" w="9525">
            <a:solidFill>
              <a:schemeClr val="dk1"/>
            </a:solidFill>
            <a:prstDash val="solid"/>
            <a:round/>
            <a:headEnd len="sm" w="sm" type="none"/>
            <a:tailEnd len="sm" w="sm" type="none"/>
          </a:ln>
        </p:spPr>
      </p:pic>
      <p:sp>
        <p:nvSpPr>
          <p:cNvPr id="649" name="Google Shape;649;p7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8"/>
          <p:cNvSpPr txBox="1"/>
          <p:nvPr>
            <p:ph type="title"/>
          </p:nvPr>
        </p:nvSpPr>
        <p:spPr>
          <a:xfrm>
            <a:off x="246075"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Co-learning via Generation</a:t>
            </a:r>
            <a:endParaRPr>
              <a:latin typeface="Times New Roman"/>
              <a:ea typeface="Times New Roman"/>
              <a:cs typeface="Times New Roman"/>
              <a:sym typeface="Times New Roman"/>
            </a:endParaRPr>
          </a:p>
        </p:txBody>
      </p:sp>
      <p:pic>
        <p:nvPicPr>
          <p:cNvPr id="655" name="Google Shape;655;p78"/>
          <p:cNvPicPr preferRelativeResize="0"/>
          <p:nvPr/>
        </p:nvPicPr>
        <p:blipFill>
          <a:blip r:embed="rId3">
            <a:alphaModFix/>
          </a:blip>
          <a:stretch>
            <a:fillRect/>
          </a:stretch>
        </p:blipFill>
        <p:spPr>
          <a:xfrm>
            <a:off x="5811825" y="1004888"/>
            <a:ext cx="1809750" cy="3133725"/>
          </a:xfrm>
          <a:prstGeom prst="rect">
            <a:avLst/>
          </a:prstGeom>
          <a:noFill/>
          <a:ln>
            <a:noFill/>
          </a:ln>
        </p:spPr>
      </p:pic>
      <p:sp>
        <p:nvSpPr>
          <p:cNvPr id="656" name="Google Shape;656;p7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9"/>
          <p:cNvSpPr txBox="1"/>
          <p:nvPr>
            <p:ph idx="4294967295" type="body"/>
          </p:nvPr>
        </p:nvSpPr>
        <p:spPr>
          <a:xfrm>
            <a:off x="760800" y="191300"/>
            <a:ext cx="7622400" cy="1391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Co-learning via generation transfers knowledge by using the </a:t>
            </a:r>
            <a:r>
              <a:rPr b="1" lang="en">
                <a:latin typeface="Times New Roman"/>
                <a:ea typeface="Times New Roman"/>
                <a:cs typeface="Times New Roman"/>
                <a:sym typeface="Times New Roman"/>
              </a:rPr>
              <a:t>secondary modality as the target for generating outputs</a:t>
            </a:r>
            <a:r>
              <a:rPr lang="en">
                <a:latin typeface="Times New Roman"/>
                <a:ea typeface="Times New Roman"/>
                <a:cs typeface="Times New Roman"/>
                <a:sym typeface="Times New Roman"/>
              </a:rPr>
              <a:t> in the primary modality. This method integrates information from both modalities, enhancing learning while relying on the secondary modality to guide the generation process.</a:t>
            </a:r>
            <a:endParaRPr>
              <a:latin typeface="Times New Roman"/>
              <a:ea typeface="Times New Roman"/>
              <a:cs typeface="Times New Roman"/>
              <a:sym typeface="Times New Roman"/>
            </a:endParaRPr>
          </a:p>
        </p:txBody>
      </p:sp>
      <p:pic>
        <p:nvPicPr>
          <p:cNvPr id="662" name="Google Shape;662;p79"/>
          <p:cNvPicPr preferRelativeResize="0"/>
          <p:nvPr/>
        </p:nvPicPr>
        <p:blipFill rotWithShape="1">
          <a:blip r:embed="rId3">
            <a:alphaModFix/>
          </a:blip>
          <a:srcRect b="0" l="24243" r="1753" t="0"/>
          <a:stretch/>
        </p:blipFill>
        <p:spPr>
          <a:xfrm>
            <a:off x="1910800" y="1735900"/>
            <a:ext cx="5322401" cy="3136750"/>
          </a:xfrm>
          <a:prstGeom prst="rect">
            <a:avLst/>
          </a:prstGeom>
          <a:noFill/>
          <a:ln cap="flat" cmpd="sng" w="9525">
            <a:solidFill>
              <a:schemeClr val="dk1"/>
            </a:solidFill>
            <a:prstDash val="solid"/>
            <a:round/>
            <a:headEnd len="sm" w="sm" type="none"/>
            <a:tailEnd len="sm" w="sm" type="none"/>
          </a:ln>
        </p:spPr>
      </p:pic>
      <p:sp>
        <p:nvSpPr>
          <p:cNvPr id="663" name="Google Shape;663;p7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 6: Quantification</a:t>
            </a:r>
            <a:endParaRPr b="1">
              <a:latin typeface="Times New Roman"/>
              <a:ea typeface="Times New Roman"/>
              <a:cs typeface="Times New Roman"/>
              <a:sym typeface="Times New Roman"/>
            </a:endParaRPr>
          </a:p>
        </p:txBody>
      </p:sp>
      <p:sp>
        <p:nvSpPr>
          <p:cNvPr id="669" name="Google Shape;669;p8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txBox="1"/>
          <p:nvPr>
            <p:ph idx="4294967295" type="body"/>
          </p:nvPr>
        </p:nvSpPr>
        <p:spPr>
          <a:xfrm>
            <a:off x="893850" y="292475"/>
            <a:ext cx="7356300" cy="2032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Quantification involves </a:t>
            </a:r>
            <a:r>
              <a:rPr b="1" lang="en">
                <a:latin typeface="Times New Roman"/>
                <a:ea typeface="Times New Roman"/>
                <a:cs typeface="Times New Roman"/>
                <a:sym typeface="Times New Roman"/>
              </a:rPr>
              <a:t>measuring and evaluating the contribution and effectiveness of each modality</a:t>
            </a:r>
            <a:r>
              <a:rPr lang="en">
                <a:latin typeface="Times New Roman"/>
                <a:ea typeface="Times New Roman"/>
                <a:cs typeface="Times New Roman"/>
                <a:sym typeface="Times New Roman"/>
              </a:rPr>
              <a:t> within a multimodal learning framework. This challenge focuses on developing methods to quantify the influence and importance of different modalities, </a:t>
            </a:r>
            <a:r>
              <a:rPr b="1" lang="en">
                <a:latin typeface="Times New Roman"/>
                <a:ea typeface="Times New Roman"/>
                <a:cs typeface="Times New Roman"/>
                <a:sym typeface="Times New Roman"/>
              </a:rPr>
              <a:t>ensuring the model uses the most relevant information to improve performance</a:t>
            </a:r>
            <a:r>
              <a:rPr lang="en">
                <a:latin typeface="Times New Roman"/>
                <a:ea typeface="Times New Roman"/>
                <a:cs typeface="Times New Roman"/>
                <a:sym typeface="Times New Roman"/>
              </a:rPr>
              <a:t>. It also addresses the need for robust metrics to assess the quality and reliability of multimodal models.</a:t>
            </a:r>
            <a:endParaRPr>
              <a:latin typeface="Times New Roman"/>
              <a:ea typeface="Times New Roman"/>
              <a:cs typeface="Times New Roman"/>
              <a:sym typeface="Times New Roman"/>
            </a:endParaRPr>
          </a:p>
        </p:txBody>
      </p:sp>
      <p:pic>
        <p:nvPicPr>
          <p:cNvPr id="675" name="Google Shape;675;p81"/>
          <p:cNvPicPr preferRelativeResize="0"/>
          <p:nvPr/>
        </p:nvPicPr>
        <p:blipFill>
          <a:blip r:embed="rId3">
            <a:alphaModFix/>
          </a:blip>
          <a:stretch>
            <a:fillRect/>
          </a:stretch>
        </p:blipFill>
        <p:spPr>
          <a:xfrm>
            <a:off x="2068450" y="2571750"/>
            <a:ext cx="5007100" cy="2120525"/>
          </a:xfrm>
          <a:prstGeom prst="rect">
            <a:avLst/>
          </a:prstGeom>
          <a:noFill/>
          <a:ln>
            <a:noFill/>
          </a:ln>
        </p:spPr>
      </p:pic>
      <p:sp>
        <p:nvSpPr>
          <p:cNvPr id="676" name="Google Shape;676;p8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2403250" y="1114304"/>
            <a:ext cx="4337500" cy="2052575"/>
          </a:xfrm>
          <a:prstGeom prst="rect">
            <a:avLst/>
          </a:prstGeom>
          <a:noFill/>
          <a:ln cap="flat" cmpd="sng" w="9525">
            <a:solidFill>
              <a:srgbClr val="000000"/>
            </a:solidFill>
            <a:prstDash val="solid"/>
            <a:round/>
            <a:headEnd len="sm" w="sm" type="none"/>
            <a:tailEnd len="sm" w="sm" type="none"/>
          </a:ln>
        </p:spPr>
      </p:pic>
      <p:sp>
        <p:nvSpPr>
          <p:cNvPr id="173" name="Google Shape;173;p19"/>
          <p:cNvSpPr txBox="1"/>
          <p:nvPr>
            <p:ph idx="2" type="body"/>
          </p:nvPr>
        </p:nvSpPr>
        <p:spPr>
          <a:xfrm>
            <a:off x="2912400" y="3248400"/>
            <a:ext cx="3319200" cy="39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Interactions happen during Inference.</a:t>
            </a:r>
            <a:endParaRPr sz="1600">
              <a:latin typeface="Times New Roman"/>
              <a:ea typeface="Times New Roman"/>
              <a:cs typeface="Times New Roman"/>
              <a:sym typeface="Times New Roman"/>
            </a:endParaRPr>
          </a:p>
        </p:txBody>
      </p:sp>
      <p:sp>
        <p:nvSpPr>
          <p:cNvPr id="174" name="Google Shape;174;p19"/>
          <p:cNvSpPr txBox="1"/>
          <p:nvPr>
            <p:ph type="title"/>
          </p:nvPr>
        </p:nvSpPr>
        <p:spPr>
          <a:xfrm>
            <a:off x="1585200" y="207250"/>
            <a:ext cx="59736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Cross-modal Interactions</a:t>
            </a:r>
            <a:endParaRPr b="1" sz="3500">
              <a:solidFill>
                <a:schemeClr val="lt1"/>
              </a:solidFill>
              <a:latin typeface="Times New Roman"/>
              <a:ea typeface="Times New Roman"/>
              <a:cs typeface="Times New Roman"/>
              <a:sym typeface="Times New Roman"/>
            </a:endParaRPr>
          </a:p>
        </p:txBody>
      </p:sp>
      <p:sp>
        <p:nvSpPr>
          <p:cNvPr id="175" name="Google Shape;175;p19"/>
          <p:cNvSpPr txBox="1"/>
          <p:nvPr>
            <p:ph idx="2" type="body"/>
          </p:nvPr>
        </p:nvSpPr>
        <p:spPr>
          <a:xfrm>
            <a:off x="670050" y="3859150"/>
            <a:ext cx="7803900" cy="1050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Times New Roman"/>
                <a:ea typeface="Times New Roman"/>
                <a:cs typeface="Times New Roman"/>
                <a:sym typeface="Times New Roman"/>
              </a:rPr>
              <a:t>Crossmodal interactions involve the integration and influence of different sensory modalities on one another, allowing for enhanced perception, understanding, and decision-making by combining information from multiple sources.</a:t>
            </a:r>
            <a:endParaRPr sz="1800">
              <a:latin typeface="Times New Roman"/>
              <a:ea typeface="Times New Roman"/>
              <a:cs typeface="Times New Roman"/>
              <a:sym typeface="Times New Roman"/>
            </a:endParaRPr>
          </a:p>
        </p:txBody>
      </p:sp>
      <p:sp>
        <p:nvSpPr>
          <p:cNvPr id="176" name="Google Shape;176;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2"/>
          <p:cNvSpPr txBox="1"/>
          <p:nvPr>
            <p:ph type="title"/>
          </p:nvPr>
        </p:nvSpPr>
        <p:spPr>
          <a:xfrm>
            <a:off x="229650" y="2180688"/>
            <a:ext cx="40452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Heterogeneity</a:t>
            </a:r>
            <a:endParaRPr>
              <a:latin typeface="Times New Roman"/>
              <a:ea typeface="Times New Roman"/>
              <a:cs typeface="Times New Roman"/>
              <a:sym typeface="Times New Roman"/>
            </a:endParaRPr>
          </a:p>
        </p:txBody>
      </p:sp>
      <p:pic>
        <p:nvPicPr>
          <p:cNvPr id="682" name="Google Shape;682;p82"/>
          <p:cNvPicPr preferRelativeResize="0"/>
          <p:nvPr/>
        </p:nvPicPr>
        <p:blipFill rotWithShape="1">
          <a:blip r:embed="rId3">
            <a:alphaModFix/>
          </a:blip>
          <a:srcRect b="0" l="0" r="0" t="15718"/>
          <a:stretch/>
        </p:blipFill>
        <p:spPr>
          <a:xfrm>
            <a:off x="4965550" y="1781225"/>
            <a:ext cx="3742850" cy="1581050"/>
          </a:xfrm>
          <a:prstGeom prst="rect">
            <a:avLst/>
          </a:prstGeom>
          <a:noFill/>
          <a:ln>
            <a:noFill/>
          </a:ln>
        </p:spPr>
      </p:pic>
      <p:sp>
        <p:nvSpPr>
          <p:cNvPr id="683" name="Google Shape;683;p8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3"/>
          <p:cNvSpPr txBox="1"/>
          <p:nvPr>
            <p:ph idx="4294967295" type="body"/>
          </p:nvPr>
        </p:nvSpPr>
        <p:spPr>
          <a:xfrm>
            <a:off x="893850" y="292475"/>
            <a:ext cx="7356300" cy="1747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Heterogeneity involves </a:t>
            </a:r>
            <a:r>
              <a:rPr b="1" lang="en">
                <a:latin typeface="Times New Roman"/>
                <a:ea typeface="Times New Roman"/>
                <a:cs typeface="Times New Roman"/>
                <a:sym typeface="Times New Roman"/>
              </a:rPr>
              <a:t>measuring the diverse characteristics of multimodal datasets</a:t>
            </a:r>
            <a:r>
              <a:rPr lang="en">
                <a:latin typeface="Times New Roman"/>
                <a:ea typeface="Times New Roman"/>
                <a:cs typeface="Times New Roman"/>
                <a:sym typeface="Times New Roman"/>
              </a:rPr>
              <a:t>, such as structure, representation space, and noise levels. It aims to address modality biases, noise robustness, and the influence of these factors on learning outcomes, ensuring fair and effective model performance across different modalities.</a:t>
            </a:r>
            <a:endParaRPr>
              <a:latin typeface="Times New Roman"/>
              <a:ea typeface="Times New Roman"/>
              <a:cs typeface="Times New Roman"/>
              <a:sym typeface="Times New Roman"/>
            </a:endParaRPr>
          </a:p>
        </p:txBody>
      </p:sp>
      <p:pic>
        <p:nvPicPr>
          <p:cNvPr id="689" name="Google Shape;689;p83"/>
          <p:cNvPicPr preferRelativeResize="0"/>
          <p:nvPr/>
        </p:nvPicPr>
        <p:blipFill>
          <a:blip r:embed="rId3">
            <a:alphaModFix/>
          </a:blip>
          <a:stretch>
            <a:fillRect/>
          </a:stretch>
        </p:blipFill>
        <p:spPr>
          <a:xfrm>
            <a:off x="1910875" y="2229075"/>
            <a:ext cx="5051350" cy="2656175"/>
          </a:xfrm>
          <a:prstGeom prst="rect">
            <a:avLst/>
          </a:prstGeom>
          <a:noFill/>
          <a:ln>
            <a:noFill/>
          </a:ln>
        </p:spPr>
      </p:pic>
      <p:sp>
        <p:nvSpPr>
          <p:cNvPr id="690" name="Google Shape;690;p8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4"/>
          <p:cNvSpPr txBox="1"/>
          <p:nvPr>
            <p:ph type="title"/>
          </p:nvPr>
        </p:nvSpPr>
        <p:spPr>
          <a:xfrm>
            <a:off x="229650" y="1864627"/>
            <a:ext cx="4045200" cy="141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Cross-modal Interactions</a:t>
            </a:r>
            <a:endParaRPr>
              <a:latin typeface="Times New Roman"/>
              <a:ea typeface="Times New Roman"/>
              <a:cs typeface="Times New Roman"/>
              <a:sym typeface="Times New Roman"/>
            </a:endParaRPr>
          </a:p>
        </p:txBody>
      </p:sp>
      <p:pic>
        <p:nvPicPr>
          <p:cNvPr id="696" name="Google Shape;696;p84"/>
          <p:cNvPicPr preferRelativeResize="0"/>
          <p:nvPr/>
        </p:nvPicPr>
        <p:blipFill>
          <a:blip r:embed="rId3">
            <a:alphaModFix/>
          </a:blip>
          <a:stretch>
            <a:fillRect/>
          </a:stretch>
        </p:blipFill>
        <p:spPr>
          <a:xfrm>
            <a:off x="5221000" y="1604938"/>
            <a:ext cx="3267075" cy="1933575"/>
          </a:xfrm>
          <a:prstGeom prst="rect">
            <a:avLst/>
          </a:prstGeom>
          <a:noFill/>
          <a:ln>
            <a:noFill/>
          </a:ln>
        </p:spPr>
      </p:pic>
      <p:sp>
        <p:nvSpPr>
          <p:cNvPr id="697" name="Google Shape;697;p8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5"/>
          <p:cNvSpPr txBox="1"/>
          <p:nvPr>
            <p:ph idx="4294967295" type="body"/>
          </p:nvPr>
        </p:nvSpPr>
        <p:spPr>
          <a:xfrm>
            <a:off x="893850" y="794700"/>
            <a:ext cx="7356300" cy="2032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Cross-modal interactions involve measuring and </a:t>
            </a:r>
            <a:r>
              <a:rPr b="1" lang="en">
                <a:latin typeface="Times New Roman"/>
                <a:ea typeface="Times New Roman"/>
                <a:cs typeface="Times New Roman"/>
                <a:sym typeface="Times New Roman"/>
              </a:rPr>
              <a:t>evaluating the various connections and interactions between modalities</a:t>
            </a:r>
            <a:r>
              <a:rPr lang="en">
                <a:latin typeface="Times New Roman"/>
                <a:ea typeface="Times New Roman"/>
                <a:cs typeface="Times New Roman"/>
                <a:sym typeface="Times New Roman"/>
              </a:rPr>
              <a:t> within multimodal datasets and trained models. This includes identifying both the overall presence and specific types of cross-modal connections. The goal is to assess </a:t>
            </a:r>
            <a:r>
              <a:rPr b="1" lang="en">
                <a:latin typeface="Times New Roman"/>
                <a:ea typeface="Times New Roman"/>
                <a:cs typeface="Times New Roman"/>
                <a:sym typeface="Times New Roman"/>
              </a:rPr>
              <a:t>how well models interpret and leverage these interactions</a:t>
            </a:r>
            <a:r>
              <a:rPr lang="en">
                <a:latin typeface="Times New Roman"/>
                <a:ea typeface="Times New Roman"/>
                <a:cs typeface="Times New Roman"/>
                <a:sym typeface="Times New Roman"/>
              </a:rPr>
              <a:t> to enhance learning and performance.</a:t>
            </a:r>
            <a:endParaRPr>
              <a:latin typeface="Times New Roman"/>
              <a:ea typeface="Times New Roman"/>
              <a:cs typeface="Times New Roman"/>
              <a:sym typeface="Times New Roman"/>
            </a:endParaRPr>
          </a:p>
        </p:txBody>
      </p:sp>
      <p:pic>
        <p:nvPicPr>
          <p:cNvPr id="703" name="Google Shape;703;p85"/>
          <p:cNvPicPr preferRelativeResize="0"/>
          <p:nvPr/>
        </p:nvPicPr>
        <p:blipFill>
          <a:blip r:embed="rId3">
            <a:alphaModFix/>
          </a:blip>
          <a:stretch>
            <a:fillRect/>
          </a:stretch>
        </p:blipFill>
        <p:spPr>
          <a:xfrm>
            <a:off x="1186575" y="3224137"/>
            <a:ext cx="2597900" cy="1084050"/>
          </a:xfrm>
          <a:prstGeom prst="rect">
            <a:avLst/>
          </a:prstGeom>
          <a:noFill/>
          <a:ln cap="flat" cmpd="sng" w="9525">
            <a:solidFill>
              <a:schemeClr val="dk1"/>
            </a:solidFill>
            <a:prstDash val="solid"/>
            <a:round/>
            <a:headEnd len="sm" w="sm" type="none"/>
            <a:tailEnd len="sm" w="sm" type="none"/>
          </a:ln>
        </p:spPr>
      </p:pic>
      <p:pic>
        <p:nvPicPr>
          <p:cNvPr id="704" name="Google Shape;704;p85"/>
          <p:cNvPicPr preferRelativeResize="0"/>
          <p:nvPr/>
        </p:nvPicPr>
        <p:blipFill>
          <a:blip r:embed="rId4">
            <a:alphaModFix/>
          </a:blip>
          <a:stretch>
            <a:fillRect/>
          </a:stretch>
        </p:blipFill>
        <p:spPr>
          <a:xfrm>
            <a:off x="4641275" y="3224150"/>
            <a:ext cx="3240372" cy="1084050"/>
          </a:xfrm>
          <a:prstGeom prst="rect">
            <a:avLst/>
          </a:prstGeom>
          <a:noFill/>
          <a:ln cap="flat" cmpd="sng" w="9525">
            <a:solidFill>
              <a:schemeClr val="dk1"/>
            </a:solidFill>
            <a:prstDash val="solid"/>
            <a:round/>
            <a:headEnd len="sm" w="sm" type="none"/>
            <a:tailEnd len="sm" w="sm" type="none"/>
          </a:ln>
        </p:spPr>
      </p:pic>
      <p:sp>
        <p:nvSpPr>
          <p:cNvPr id="705" name="Google Shape;705;p8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6"/>
          <p:cNvSpPr txBox="1"/>
          <p:nvPr>
            <p:ph type="title"/>
          </p:nvPr>
        </p:nvSpPr>
        <p:spPr>
          <a:xfrm>
            <a:off x="307400" y="1884159"/>
            <a:ext cx="4045200" cy="13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Multimodal Learning Process</a:t>
            </a:r>
            <a:endParaRPr>
              <a:latin typeface="Times New Roman"/>
              <a:ea typeface="Times New Roman"/>
              <a:cs typeface="Times New Roman"/>
              <a:sym typeface="Times New Roman"/>
            </a:endParaRPr>
          </a:p>
        </p:txBody>
      </p:sp>
      <p:pic>
        <p:nvPicPr>
          <p:cNvPr id="711" name="Google Shape;711;p86"/>
          <p:cNvPicPr preferRelativeResize="0"/>
          <p:nvPr/>
        </p:nvPicPr>
        <p:blipFill>
          <a:blip r:embed="rId3">
            <a:alphaModFix/>
          </a:blip>
          <a:stretch>
            <a:fillRect/>
          </a:stretch>
        </p:blipFill>
        <p:spPr>
          <a:xfrm>
            <a:off x="4981250" y="1481213"/>
            <a:ext cx="3755875" cy="2181075"/>
          </a:xfrm>
          <a:prstGeom prst="rect">
            <a:avLst/>
          </a:prstGeom>
          <a:noFill/>
          <a:ln>
            <a:noFill/>
          </a:ln>
        </p:spPr>
      </p:pic>
      <p:sp>
        <p:nvSpPr>
          <p:cNvPr id="712" name="Google Shape;712;p8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txBox="1"/>
          <p:nvPr>
            <p:ph idx="4294967295" type="body"/>
          </p:nvPr>
        </p:nvSpPr>
        <p:spPr>
          <a:xfrm>
            <a:off x="596975" y="102000"/>
            <a:ext cx="7776900" cy="1777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The multimodal learning process focuses on </a:t>
            </a:r>
            <a:r>
              <a:rPr b="1" lang="en">
                <a:latin typeface="Times New Roman"/>
                <a:ea typeface="Times New Roman"/>
                <a:cs typeface="Times New Roman"/>
                <a:sym typeface="Times New Roman"/>
              </a:rPr>
              <a:t>understanding the complexities and optimization issues</a:t>
            </a:r>
            <a:r>
              <a:rPr lang="en">
                <a:latin typeface="Times New Roman"/>
                <a:ea typeface="Times New Roman"/>
                <a:cs typeface="Times New Roman"/>
                <a:sym typeface="Times New Roman"/>
              </a:rPr>
              <a:t> that arise when integrating heterogeneous data. It addresses why </a:t>
            </a:r>
            <a:r>
              <a:rPr b="1" lang="en">
                <a:latin typeface="Times New Roman"/>
                <a:ea typeface="Times New Roman"/>
                <a:cs typeface="Times New Roman"/>
                <a:sym typeface="Times New Roman"/>
              </a:rPr>
              <a:t>adding more modalities does not always improve model</a:t>
            </a:r>
            <a:r>
              <a:rPr lang="en">
                <a:latin typeface="Times New Roman"/>
                <a:ea typeface="Times New Roman"/>
                <a:cs typeface="Times New Roman"/>
                <a:sym typeface="Times New Roman"/>
              </a:rPr>
              <a:t> performance, often due to factors like conflicting signals, varying data quality, and alignment issues between modalities.</a:t>
            </a:r>
            <a:endParaRPr>
              <a:latin typeface="Times New Roman"/>
              <a:ea typeface="Times New Roman"/>
              <a:cs typeface="Times New Roman"/>
              <a:sym typeface="Times New Roman"/>
            </a:endParaRPr>
          </a:p>
        </p:txBody>
      </p:sp>
      <p:pic>
        <p:nvPicPr>
          <p:cNvPr id="718" name="Google Shape;718;p87"/>
          <p:cNvPicPr preferRelativeResize="0"/>
          <p:nvPr/>
        </p:nvPicPr>
        <p:blipFill>
          <a:blip r:embed="rId3">
            <a:alphaModFix/>
          </a:blip>
          <a:stretch>
            <a:fillRect/>
          </a:stretch>
        </p:blipFill>
        <p:spPr>
          <a:xfrm>
            <a:off x="1194200" y="2141675"/>
            <a:ext cx="6755600" cy="2901375"/>
          </a:xfrm>
          <a:prstGeom prst="rect">
            <a:avLst/>
          </a:prstGeom>
          <a:noFill/>
          <a:ln>
            <a:noFill/>
          </a:ln>
        </p:spPr>
      </p:pic>
      <p:sp>
        <p:nvSpPr>
          <p:cNvPr id="719" name="Google Shape;719;p8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8"/>
          <p:cNvSpPr txBox="1"/>
          <p:nvPr>
            <p:ph idx="4294967295" type="title"/>
          </p:nvPr>
        </p:nvSpPr>
        <p:spPr>
          <a:xfrm>
            <a:off x="486900" y="122100"/>
            <a:ext cx="81702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Overcoming Optimization Challenges</a:t>
            </a:r>
            <a:endParaRPr b="1" sz="3500">
              <a:solidFill>
                <a:schemeClr val="lt1"/>
              </a:solidFill>
              <a:latin typeface="Times New Roman"/>
              <a:ea typeface="Times New Roman"/>
              <a:cs typeface="Times New Roman"/>
              <a:sym typeface="Times New Roman"/>
            </a:endParaRPr>
          </a:p>
        </p:txBody>
      </p:sp>
      <p:pic>
        <p:nvPicPr>
          <p:cNvPr id="725" name="Google Shape;725;p88"/>
          <p:cNvPicPr preferRelativeResize="0"/>
          <p:nvPr/>
        </p:nvPicPr>
        <p:blipFill rotWithShape="1">
          <a:blip r:embed="rId3">
            <a:alphaModFix/>
          </a:blip>
          <a:srcRect b="6334" l="0" r="0" t="2391"/>
          <a:stretch/>
        </p:blipFill>
        <p:spPr>
          <a:xfrm>
            <a:off x="3956100" y="3192925"/>
            <a:ext cx="4905251" cy="1760350"/>
          </a:xfrm>
          <a:prstGeom prst="rect">
            <a:avLst/>
          </a:prstGeom>
          <a:noFill/>
          <a:ln cap="flat" cmpd="sng" w="9525">
            <a:solidFill>
              <a:schemeClr val="dk1"/>
            </a:solidFill>
            <a:prstDash val="solid"/>
            <a:round/>
            <a:headEnd len="sm" w="sm" type="none"/>
            <a:tailEnd len="sm" w="sm" type="none"/>
          </a:ln>
        </p:spPr>
      </p:pic>
      <p:pic>
        <p:nvPicPr>
          <p:cNvPr id="726" name="Google Shape;726;p88"/>
          <p:cNvPicPr preferRelativeResize="0"/>
          <p:nvPr/>
        </p:nvPicPr>
        <p:blipFill rotWithShape="1">
          <a:blip r:embed="rId4">
            <a:alphaModFix/>
          </a:blip>
          <a:srcRect b="0" l="0" r="0" t="12679"/>
          <a:stretch/>
        </p:blipFill>
        <p:spPr>
          <a:xfrm>
            <a:off x="210850" y="1108925"/>
            <a:ext cx="3593425" cy="1822175"/>
          </a:xfrm>
          <a:prstGeom prst="rect">
            <a:avLst/>
          </a:prstGeom>
          <a:noFill/>
          <a:ln cap="flat" cmpd="sng" w="9525">
            <a:solidFill>
              <a:schemeClr val="dk1"/>
            </a:solidFill>
            <a:prstDash val="solid"/>
            <a:round/>
            <a:headEnd len="sm" w="sm" type="none"/>
            <a:tailEnd len="sm" w="sm" type="none"/>
          </a:ln>
        </p:spPr>
      </p:pic>
      <p:sp>
        <p:nvSpPr>
          <p:cNvPr id="727" name="Google Shape;727;p88"/>
          <p:cNvSpPr txBox="1"/>
          <p:nvPr>
            <p:ph idx="4294967295" type="body"/>
          </p:nvPr>
        </p:nvSpPr>
        <p:spPr>
          <a:xfrm>
            <a:off x="3956075" y="1408813"/>
            <a:ext cx="4905300" cy="1248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latin typeface="Times New Roman"/>
                <a:ea typeface="Times New Roman"/>
                <a:cs typeface="Times New Roman"/>
                <a:sym typeface="Times New Roman"/>
              </a:rPr>
              <a:t>Compute the </a:t>
            </a:r>
            <a:r>
              <a:rPr b="1" lang="en" sz="1600">
                <a:latin typeface="Times New Roman"/>
                <a:ea typeface="Times New Roman"/>
                <a:cs typeface="Times New Roman"/>
                <a:sym typeface="Times New Roman"/>
              </a:rPr>
              <a:t>Overfitting-to-Generalization Ratio (OGR)</a:t>
            </a:r>
            <a:r>
              <a:rPr lang="en" sz="1600">
                <a:latin typeface="Times New Roman"/>
                <a:ea typeface="Times New Roman"/>
                <a:cs typeface="Times New Roman"/>
                <a:sym typeface="Times New Roman"/>
              </a:rPr>
              <a:t> to assess the gap between training and validation loss for each modality, guiding how much to train each modality to balance overfitting and generalization.</a:t>
            </a:r>
            <a:endParaRPr sz="1600">
              <a:latin typeface="Times New Roman"/>
              <a:ea typeface="Times New Roman"/>
              <a:cs typeface="Times New Roman"/>
              <a:sym typeface="Times New Roman"/>
            </a:endParaRPr>
          </a:p>
        </p:txBody>
      </p:sp>
      <p:sp>
        <p:nvSpPr>
          <p:cNvPr id="728" name="Google Shape;728;p88"/>
          <p:cNvSpPr txBox="1"/>
          <p:nvPr>
            <p:ph idx="4294967295" type="body"/>
          </p:nvPr>
        </p:nvSpPr>
        <p:spPr>
          <a:xfrm>
            <a:off x="304775" y="3278250"/>
            <a:ext cx="3405600" cy="1674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latin typeface="Times New Roman"/>
                <a:ea typeface="Times New Roman"/>
                <a:cs typeface="Times New Roman"/>
                <a:sym typeface="Times New Roman"/>
              </a:rPr>
              <a:t>Simultaneously train</a:t>
            </a:r>
            <a:r>
              <a:rPr lang="en" sz="1500">
                <a:latin typeface="Times New Roman"/>
                <a:ea typeface="Times New Roman"/>
                <a:cs typeface="Times New Roman"/>
                <a:sym typeface="Times New Roman"/>
              </a:rPr>
              <a:t> unimodal networks to estimate OGR for each modality. Reweight the multimodal loss using these unimodal OGR values to better balance generalization and overfitting rates across different modalities.</a:t>
            </a:r>
            <a:endParaRPr sz="1500">
              <a:latin typeface="Times New Roman"/>
              <a:ea typeface="Times New Roman"/>
              <a:cs typeface="Times New Roman"/>
              <a:sym typeface="Times New Roman"/>
            </a:endParaRPr>
          </a:p>
        </p:txBody>
      </p:sp>
      <p:sp>
        <p:nvSpPr>
          <p:cNvPr id="729" name="Google Shape;729;p8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735" name="Google Shape;735;p8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0"/>
          <p:cNvPicPr preferRelativeResize="0"/>
          <p:nvPr/>
        </p:nvPicPr>
        <p:blipFill>
          <a:blip r:embed="rId3">
            <a:alphaModFix/>
          </a:blip>
          <a:stretch>
            <a:fillRect/>
          </a:stretch>
        </p:blipFill>
        <p:spPr>
          <a:xfrm>
            <a:off x="2440088" y="1167450"/>
            <a:ext cx="4263818" cy="2287250"/>
          </a:xfrm>
          <a:prstGeom prst="rect">
            <a:avLst/>
          </a:prstGeom>
          <a:noFill/>
          <a:ln cap="flat" cmpd="sng" w="9525">
            <a:solidFill>
              <a:srgbClr val="000000"/>
            </a:solidFill>
            <a:prstDash val="solid"/>
            <a:round/>
            <a:headEnd len="sm" w="sm" type="none"/>
            <a:tailEnd len="sm" w="sm" type="none"/>
          </a:ln>
        </p:spPr>
      </p:pic>
      <p:pic>
        <p:nvPicPr>
          <p:cNvPr id="182" name="Google Shape;182;p20"/>
          <p:cNvPicPr preferRelativeResize="0"/>
          <p:nvPr/>
        </p:nvPicPr>
        <p:blipFill rotWithShape="1">
          <a:blip r:embed="rId4">
            <a:alphaModFix/>
          </a:blip>
          <a:srcRect b="13143" l="0" r="0" t="18616"/>
          <a:stretch/>
        </p:blipFill>
        <p:spPr>
          <a:xfrm>
            <a:off x="1083486" y="2245889"/>
            <a:ext cx="938747" cy="643810"/>
          </a:xfrm>
          <a:prstGeom prst="rect">
            <a:avLst/>
          </a:prstGeom>
          <a:noFill/>
          <a:ln>
            <a:noFill/>
          </a:ln>
        </p:spPr>
      </p:pic>
      <p:pic>
        <p:nvPicPr>
          <p:cNvPr id="183" name="Google Shape;183;p20"/>
          <p:cNvPicPr preferRelativeResize="0"/>
          <p:nvPr/>
        </p:nvPicPr>
        <p:blipFill>
          <a:blip r:embed="rId5">
            <a:alphaModFix/>
          </a:blip>
          <a:stretch>
            <a:fillRect/>
          </a:stretch>
        </p:blipFill>
        <p:spPr>
          <a:xfrm>
            <a:off x="972176" y="1968200"/>
            <a:ext cx="1310125" cy="234782"/>
          </a:xfrm>
          <a:prstGeom prst="rect">
            <a:avLst/>
          </a:prstGeom>
          <a:noFill/>
          <a:ln>
            <a:noFill/>
          </a:ln>
        </p:spPr>
      </p:pic>
      <p:sp>
        <p:nvSpPr>
          <p:cNvPr id="184" name="Google Shape;184;p20"/>
          <p:cNvSpPr txBox="1"/>
          <p:nvPr>
            <p:ph type="title"/>
          </p:nvPr>
        </p:nvSpPr>
        <p:spPr>
          <a:xfrm>
            <a:off x="432450" y="193450"/>
            <a:ext cx="8279100" cy="7506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Types of Multimodal Communication:</a:t>
            </a:r>
            <a:endParaRPr b="1" sz="3500">
              <a:solidFill>
                <a:schemeClr val="lt1"/>
              </a:solidFill>
              <a:latin typeface="Times New Roman"/>
              <a:ea typeface="Times New Roman"/>
              <a:cs typeface="Times New Roman"/>
              <a:sym typeface="Times New Roman"/>
            </a:endParaRPr>
          </a:p>
        </p:txBody>
      </p:sp>
      <p:sp>
        <p:nvSpPr>
          <p:cNvPr id="185" name="Google Shape;185;p20"/>
          <p:cNvSpPr txBox="1"/>
          <p:nvPr>
            <p:ph idx="2" type="body"/>
          </p:nvPr>
        </p:nvSpPr>
        <p:spPr>
          <a:xfrm>
            <a:off x="893850" y="3556925"/>
            <a:ext cx="7356300" cy="1449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800">
                <a:latin typeface="Times New Roman"/>
                <a:ea typeface="Times New Roman"/>
                <a:cs typeface="Times New Roman"/>
                <a:sym typeface="Times New Roman"/>
              </a:rPr>
              <a:t>Types of multimodal communication include independence, where each modality functions separately; dominance, where one modality leads; modulation, where one modality influences another; and emergence, where new meanings arise from the combination of modalities.</a:t>
            </a:r>
            <a:endParaRPr sz="1800">
              <a:latin typeface="Times New Roman"/>
              <a:ea typeface="Times New Roman"/>
              <a:cs typeface="Times New Roman"/>
              <a:sym typeface="Times New Roman"/>
            </a:endParaRPr>
          </a:p>
        </p:txBody>
      </p:sp>
      <p:sp>
        <p:nvSpPr>
          <p:cNvPr id="186" name="Google Shape;186;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1"/>
          <p:cNvPicPr preferRelativeResize="0"/>
          <p:nvPr/>
        </p:nvPicPr>
        <p:blipFill rotWithShape="1">
          <a:blip r:embed="rId3">
            <a:alphaModFix/>
          </a:blip>
          <a:srcRect b="24731" l="3372" r="2430" t="6548"/>
          <a:stretch/>
        </p:blipFill>
        <p:spPr>
          <a:xfrm>
            <a:off x="265050" y="991438"/>
            <a:ext cx="8613901" cy="2386000"/>
          </a:xfrm>
          <a:prstGeom prst="rect">
            <a:avLst/>
          </a:prstGeom>
          <a:noFill/>
          <a:ln cap="flat" cmpd="sng" w="9525">
            <a:solidFill>
              <a:schemeClr val="dk1"/>
            </a:solidFill>
            <a:prstDash val="solid"/>
            <a:round/>
            <a:headEnd len="sm" w="sm" type="none"/>
            <a:tailEnd len="sm" w="sm" type="none"/>
          </a:ln>
        </p:spPr>
      </p:pic>
      <p:sp>
        <p:nvSpPr>
          <p:cNvPr id="192" name="Google Shape;192;p21"/>
          <p:cNvSpPr txBox="1"/>
          <p:nvPr>
            <p:ph idx="4294967295" type="body"/>
          </p:nvPr>
        </p:nvSpPr>
        <p:spPr>
          <a:xfrm>
            <a:off x="670050" y="3832975"/>
            <a:ext cx="7803900" cy="829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It is the study of computer algorithms that learn and improve through the use and experience of data from multiple modalities.</a:t>
            </a:r>
            <a:endParaRPr>
              <a:latin typeface="Times New Roman"/>
              <a:ea typeface="Times New Roman"/>
              <a:cs typeface="Times New Roman"/>
              <a:sym typeface="Times New Roman"/>
            </a:endParaRPr>
          </a:p>
        </p:txBody>
      </p:sp>
      <p:sp>
        <p:nvSpPr>
          <p:cNvPr id="193" name="Google Shape;193;p21"/>
          <p:cNvSpPr txBox="1"/>
          <p:nvPr>
            <p:ph idx="4294967295" type="body"/>
          </p:nvPr>
        </p:nvSpPr>
        <p:spPr>
          <a:xfrm>
            <a:off x="1146750" y="96775"/>
            <a:ext cx="6850500" cy="6600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Times New Roman"/>
                <a:ea typeface="Times New Roman"/>
                <a:cs typeface="Times New Roman"/>
                <a:sym typeface="Times New Roman"/>
              </a:rPr>
              <a:t>Multimodal Machine Learning</a:t>
            </a:r>
            <a:endParaRPr b="1" sz="3500">
              <a:solidFill>
                <a:schemeClr val="lt1"/>
              </a:solidFill>
              <a:latin typeface="Times New Roman"/>
              <a:ea typeface="Times New Roman"/>
              <a:cs typeface="Times New Roman"/>
              <a:sym typeface="Times New Roman"/>
            </a:endParaRPr>
          </a:p>
        </p:txBody>
      </p:sp>
      <p:sp>
        <p:nvSpPr>
          <p:cNvPr id="194" name="Google Shape;194;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